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4" r:id="rId2"/>
    <p:sldId id="295" r:id="rId3"/>
    <p:sldId id="268" r:id="rId4"/>
    <p:sldId id="343" r:id="rId5"/>
    <p:sldId id="350" r:id="rId6"/>
    <p:sldId id="341" r:id="rId7"/>
    <p:sldId id="270" r:id="rId8"/>
    <p:sldId id="322" r:id="rId9"/>
    <p:sldId id="264" r:id="rId10"/>
    <p:sldId id="273" r:id="rId11"/>
    <p:sldId id="347" r:id="rId12"/>
    <p:sldId id="348" r:id="rId13"/>
    <p:sldId id="286" r:id="rId14"/>
    <p:sldId id="351" r:id="rId15"/>
    <p:sldId id="289" r:id="rId16"/>
    <p:sldId id="303" r:id="rId17"/>
    <p:sldId id="265" r:id="rId18"/>
    <p:sldId id="274" r:id="rId19"/>
    <p:sldId id="275" r:id="rId20"/>
    <p:sldId id="323" r:id="rId21"/>
    <p:sldId id="277" r:id="rId22"/>
    <p:sldId id="267" r:id="rId23"/>
    <p:sldId id="278" r:id="rId24"/>
    <p:sldId id="279" r:id="rId25"/>
    <p:sldId id="280" r:id="rId26"/>
    <p:sldId id="281" r:id="rId27"/>
    <p:sldId id="293" r:id="rId28"/>
    <p:sldId id="261" r:id="rId29"/>
    <p:sldId id="266" r:id="rId30"/>
    <p:sldId id="263" r:id="rId31"/>
    <p:sldId id="349" r:id="rId32"/>
    <p:sldId id="352" r:id="rId33"/>
    <p:sldId id="262" r:id="rId34"/>
    <p:sldId id="327" r:id="rId35"/>
    <p:sldId id="329" r:id="rId36"/>
    <p:sldId id="34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snapToGrid="0">
      <p:cViewPr varScale="1">
        <p:scale>
          <a:sx n="121" d="100"/>
          <a:sy n="121" d="100"/>
        </p:scale>
        <p:origin x="126" y="204"/>
      </p:cViewPr>
      <p:guideLst/>
    </p:cSldViewPr>
  </p:slideViewPr>
  <p:notesTextViewPr>
    <p:cViewPr>
      <p:scale>
        <a:sx n="1" d="1"/>
        <a:sy n="1" d="1"/>
      </p:scale>
      <p:origin x="0" y="0"/>
    </p:cViewPr>
  </p:notesTextViewPr>
  <p:sorterViewPr>
    <p:cViewPr>
      <p:scale>
        <a:sx n="100" d="100"/>
        <a:sy n="100" d="100"/>
      </p:scale>
      <p:origin x="0" y="-1426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A9046-99FD-4CF8-8111-A00F652FB617}" type="datetimeFigureOut">
              <a:rPr lang="en-US" smtClean="0"/>
              <a:t>6/13/2026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31456-3C34-4703-9AA5-2B5826B6459A}" type="slidenum">
              <a:rPr lang="en-US" smtClean="0"/>
              <a:t>‹#›</a:t>
            </a:fld>
            <a:endParaRPr lang="en-US"/>
          </a:p>
        </p:txBody>
      </p:sp>
    </p:spTree>
    <p:extLst>
      <p:ext uri="{BB962C8B-B14F-4D97-AF65-F5344CB8AC3E}">
        <p14:creationId xmlns:p14="http://schemas.microsoft.com/office/powerpoint/2010/main" val="61822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568751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11</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734911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348239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Brett</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t>13</a:t>
            </a:fld>
            <a:endParaRPr lang="en-US"/>
          </a:p>
        </p:txBody>
      </p:sp>
    </p:spTree>
    <p:extLst>
      <p:ext uri="{BB962C8B-B14F-4D97-AF65-F5344CB8AC3E}">
        <p14:creationId xmlns:p14="http://schemas.microsoft.com/office/powerpoint/2010/main" val="2445613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2D276-CC7A-EDA5-837C-63B17E131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5BA17-A5E7-D855-D1AE-471F5B1DA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498A9-9047-36D9-DC82-B63B99719FAB}"/>
              </a:ext>
            </a:extLst>
          </p:cNvPr>
          <p:cNvSpPr>
            <a:spLocks noGrp="1"/>
          </p:cNvSpPr>
          <p:nvPr>
            <p:ph type="body" idx="1"/>
          </p:nvPr>
        </p:nvSpPr>
        <p:spPr/>
        <p:txBody>
          <a:bodyPr/>
          <a:lstStyle/>
          <a:p>
            <a:r>
              <a:rPr lang="en-US" dirty="0"/>
              <a:t>Next Slide is Doug</a:t>
            </a:r>
          </a:p>
          <a:p>
            <a:endParaRPr lang="en-US" dirty="0"/>
          </a:p>
        </p:txBody>
      </p:sp>
      <p:sp>
        <p:nvSpPr>
          <p:cNvPr id="4" name="Slide Number Placeholder 3">
            <a:extLst>
              <a:ext uri="{FF2B5EF4-FFF2-40B4-BE49-F238E27FC236}">
                <a16:creationId xmlns:a16="http://schemas.microsoft.com/office/drawing/2014/main" id="{741B106B-9D4A-FA28-1ACA-3500EF443391}"/>
              </a:ext>
            </a:extLst>
          </p:cNvPr>
          <p:cNvSpPr>
            <a:spLocks noGrp="1"/>
          </p:cNvSpPr>
          <p:nvPr>
            <p:ph type="sldNum" sz="quarter" idx="5"/>
          </p:nvPr>
        </p:nvSpPr>
        <p:spPr/>
        <p:txBody>
          <a:bodyPr/>
          <a:lstStyle/>
          <a:p>
            <a:fld id="{48BBFF46-24A6-4D9D-8FFF-21174D57F5E1}" type="slidenum">
              <a:rPr lang="en-US" smtClean="0"/>
              <a:t>14</a:t>
            </a:fld>
            <a:endParaRPr lang="en-US"/>
          </a:p>
        </p:txBody>
      </p:sp>
    </p:spTree>
    <p:extLst>
      <p:ext uri="{BB962C8B-B14F-4D97-AF65-F5344CB8AC3E}">
        <p14:creationId xmlns:p14="http://schemas.microsoft.com/office/powerpoint/2010/main" val="2132122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Doug</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t>15</a:t>
            </a:fld>
            <a:endParaRPr lang="en-US"/>
          </a:p>
        </p:txBody>
      </p:sp>
    </p:spTree>
    <p:extLst>
      <p:ext uri="{BB962C8B-B14F-4D97-AF65-F5344CB8AC3E}">
        <p14:creationId xmlns:p14="http://schemas.microsoft.com/office/powerpoint/2010/main" val="358292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Doug</a:t>
            </a:r>
          </a:p>
        </p:txBody>
      </p:sp>
      <p:sp>
        <p:nvSpPr>
          <p:cNvPr id="4" name="Slide Number Placeholder 3"/>
          <p:cNvSpPr>
            <a:spLocks noGrp="1"/>
          </p:cNvSpPr>
          <p:nvPr>
            <p:ph type="sldNum" sz="quarter" idx="5"/>
          </p:nvPr>
        </p:nvSpPr>
        <p:spPr/>
        <p:txBody>
          <a:bodyPr/>
          <a:lstStyle/>
          <a:p>
            <a:fld id="{48BBFF46-24A6-4D9D-8FFF-21174D57F5E1}" type="slidenum">
              <a:rPr lang="en-US" smtClean="0"/>
              <a:t>16</a:t>
            </a:fld>
            <a:endParaRPr lang="en-US"/>
          </a:p>
        </p:txBody>
      </p:sp>
    </p:spTree>
    <p:extLst>
      <p:ext uri="{BB962C8B-B14F-4D97-AF65-F5344CB8AC3E}">
        <p14:creationId xmlns:p14="http://schemas.microsoft.com/office/powerpoint/2010/main" val="3291508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Brett</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t>17</a:t>
            </a:fld>
            <a:endParaRPr lang="en-US"/>
          </a:p>
        </p:txBody>
      </p:sp>
    </p:spTree>
    <p:extLst>
      <p:ext uri="{BB962C8B-B14F-4D97-AF65-F5344CB8AC3E}">
        <p14:creationId xmlns:p14="http://schemas.microsoft.com/office/powerpoint/2010/main" val="31942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18</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32540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19</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400576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21</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20352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510261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429158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23</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811020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24</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532291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25</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076291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26</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962899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BE1C5BE-6BCD-4A85-B600-FBE5541F570B}" type="slidenum">
              <a:rPr lang="en-US" altLang="en-US" smtClean="0">
                <a:solidFill>
                  <a:srgbClr val="000000"/>
                </a:solidFill>
              </a:rPr>
              <a:pPr>
                <a:spcBef>
                  <a:spcPct val="0"/>
                </a:spcBef>
              </a:pPr>
              <a:t>27</a:t>
            </a:fld>
            <a:endParaRPr lang="en-US" altLang="en-US">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002953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28</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2991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29</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4011140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819226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31</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80931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4</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093680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7B2D7-2589-2FF4-88F5-14C220A41500}"/>
            </a:ext>
          </a:extLst>
        </p:cNvPr>
        <p:cNvGrpSpPr/>
        <p:nvPr/>
      </p:nvGrpSpPr>
      <p:grpSpPr>
        <a:xfrm>
          <a:off x="0" y="0"/>
          <a:ext cx="0" cy="0"/>
          <a:chOff x="0" y="0"/>
          <a:chExt cx="0" cy="0"/>
        </a:xfrm>
      </p:grpSpPr>
      <p:sp>
        <p:nvSpPr>
          <p:cNvPr id="111618" name="Rectangle 7">
            <a:extLst>
              <a:ext uri="{FF2B5EF4-FFF2-40B4-BE49-F238E27FC236}">
                <a16:creationId xmlns:a16="http://schemas.microsoft.com/office/drawing/2014/main" id="{12C945F2-32B7-345D-95BA-AE51D7A9D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32</a:t>
            </a:fld>
            <a:endParaRPr lang="en-US" altLang="en-US"/>
          </a:p>
        </p:txBody>
      </p:sp>
      <p:sp>
        <p:nvSpPr>
          <p:cNvPr id="111619" name="Rectangle 2">
            <a:extLst>
              <a:ext uri="{FF2B5EF4-FFF2-40B4-BE49-F238E27FC236}">
                <a16:creationId xmlns:a16="http://schemas.microsoft.com/office/drawing/2014/main" id="{6E277F87-EDAF-E902-3598-DEDD3CF35859}"/>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72C6C293-C71E-58A5-953F-5525B14C92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919756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33</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380884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34</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43308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5</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392004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6</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77784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7</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3969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Brett</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t>8</a:t>
            </a:fld>
            <a:endParaRPr lang="en-US"/>
          </a:p>
        </p:txBody>
      </p:sp>
    </p:spTree>
    <p:extLst>
      <p:ext uri="{BB962C8B-B14F-4D97-AF65-F5344CB8AC3E}">
        <p14:creationId xmlns:p14="http://schemas.microsoft.com/office/powerpoint/2010/main" val="22324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9</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831995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29258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3233849" y="6486112"/>
            <a:ext cx="6376969" cy="371888"/>
          </a:xfrm>
          <a:prstGeom prst="rect">
            <a:avLst/>
          </a:prstGeom>
        </p:spPr>
      </p:pic>
    </p:spTree>
    <p:extLst>
      <p:ext uri="{BB962C8B-B14F-4D97-AF65-F5344CB8AC3E}">
        <p14:creationId xmlns:p14="http://schemas.microsoft.com/office/powerpoint/2010/main" val="263626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065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2807" y="25401"/>
            <a:ext cx="8672936" cy="1054100"/>
          </a:xfrm>
          <a:prstGeom prst="rect">
            <a:avLst/>
          </a:prstGeom>
        </p:spPr>
        <p:txBody>
          <a:bodyPr vert="horz" lIns="91440" tIns="45720" rIns="91440" bIns="45720" rtlCol="0" anchor="ctr">
            <a:normAutofit/>
          </a:bodyPr>
          <a:lstStyle/>
          <a:p>
            <a:r>
              <a:rPr lang="en-US" altLang="en-US" b="1" dirty="0"/>
              <a:t>2024 District 8 Tournament Rules </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200400" y="6492875"/>
            <a:ext cx="6375400" cy="365125"/>
          </a:xfrm>
          <a:prstGeom prst="rect">
            <a:avLst/>
          </a:prstGeom>
        </p:spPr>
        <p:txBody>
          <a:bodyPr vert="horz" lIns="91440" tIns="45720" rIns="91440" bIns="45720" rtlCol="0" anchor="ctr"/>
          <a:lstStyle>
            <a:lvl1pPr algn="ctr">
              <a:defRPr sz="1200">
                <a:solidFill>
                  <a:srgbClr val="FF0000"/>
                </a:solidFill>
              </a:defRPr>
            </a:lvl1pPr>
          </a:lstStyle>
          <a:p>
            <a:r>
              <a:rPr lang="en-US" dirty="0"/>
              <a:t>YOU ARE THE VISIBLE STANDARD OF ACCEPTABLE BEHAVIOR FOR THE LITTLE LEAGUE PROGRAM!</a:t>
            </a:r>
          </a:p>
        </p:txBody>
      </p:sp>
      <p:pic>
        <p:nvPicPr>
          <p:cNvPr id="7" name="Picture 6">
            <a:extLst>
              <a:ext uri="{FF2B5EF4-FFF2-40B4-BE49-F238E27FC236}">
                <a16:creationId xmlns:a16="http://schemas.microsoft.com/office/drawing/2014/main" id="{C5607A91-9625-458C-9ACB-88C4E13EEF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35274" y="32563"/>
            <a:ext cx="1841487" cy="1424231"/>
          </a:xfrm>
          <a:prstGeom prst="rect">
            <a:avLst/>
          </a:prstGeom>
        </p:spPr>
      </p:pic>
      <p:pic>
        <p:nvPicPr>
          <p:cNvPr id="6" name="Picture 5">
            <a:extLst>
              <a:ext uri="{FF2B5EF4-FFF2-40B4-BE49-F238E27FC236}">
                <a16:creationId xmlns:a16="http://schemas.microsoft.com/office/drawing/2014/main" id="{6DD66C4F-431C-CBF8-CCD8-152C03B934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0" y="32563"/>
            <a:ext cx="1758382" cy="1055333"/>
          </a:xfrm>
          <a:prstGeom prst="rect">
            <a:avLst/>
          </a:prstGeom>
        </p:spPr>
      </p:pic>
    </p:spTree>
    <p:extLst>
      <p:ext uri="{BB962C8B-B14F-4D97-AF65-F5344CB8AC3E}">
        <p14:creationId xmlns:p14="http://schemas.microsoft.com/office/powerpoint/2010/main" val="3372979576"/>
      </p:ext>
    </p:extLst>
  </p:cSld>
  <p:clrMap bg1="lt1" tx1="dk1" bg2="lt2" tx2="dk2" accent1="accent1" accent2="accent2" accent3="accent3" accent4="accent4" accent5="accent5" accent6="accent6" hlink="hlink" folHlink="folHlink"/>
  <p:sldLayoutIdLst>
    <p:sldLayoutId id="2147483655" r:id="rId1"/>
    <p:sldLayoutId id="2147483657" r:id="rId2"/>
  </p:sldLayoutIdLst>
  <p:hf sldNum="0" hdr="0" dt="0"/>
  <p:txStyles>
    <p:titleStyle>
      <a:lvl1pPr algn="ctr"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john_hildrethii@msn.com"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mailto:rmurray23@cox.net" TargetMode="External"/><Relationship Id="rId4" Type="http://schemas.openxmlformats.org/officeDocument/2006/relationships/hyperlink" Target="mailto:jorge.maldonado1@hotmail.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8.emf"/><Relationship Id="rId7" Type="http://schemas.openxmlformats.org/officeDocument/2006/relationships/image" Target="../media/image21.e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41279" y="4929052"/>
            <a:ext cx="1776550" cy="170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641757" y="275836"/>
            <a:ext cx="8220635" cy="1446550"/>
          </a:xfrm>
          <a:prstGeom prst="rect">
            <a:avLst/>
          </a:prstGeom>
        </p:spPr>
        <p:txBody>
          <a:bodyPr wrap="square">
            <a:spAutoFit/>
          </a:bodyPr>
          <a:lstStyle/>
          <a:p>
            <a:pPr algn="ctr"/>
            <a:r>
              <a:rPr lang="en-US" altLang="en-US" sz="4400" b="1" dirty="0">
                <a:solidFill>
                  <a:prstClr val="black"/>
                </a:solidFill>
                <a:latin typeface="Calibri Light" panose="020F0302020204030204"/>
                <a:ea typeface="+mj-ea"/>
                <a:cs typeface="+mj-cs"/>
              </a:rPr>
              <a:t>2026 District 8 Tournament Rules</a:t>
            </a:r>
          </a:p>
          <a:p>
            <a:pPr algn="ctr"/>
            <a:r>
              <a:rPr lang="en-US" altLang="en-US" sz="4400" b="1" dirty="0">
                <a:solidFill>
                  <a:prstClr val="black"/>
                </a:solidFill>
                <a:latin typeface="Calibri Light" panose="020F0302020204030204"/>
                <a:ea typeface="+mj-ea"/>
                <a:cs typeface="+mj-cs"/>
              </a:rPr>
              <a:t>Welcome! </a:t>
            </a:r>
            <a:endParaRPr lang="en-US" dirty="0"/>
          </a:p>
        </p:txBody>
      </p:sp>
      <p:pic>
        <p:nvPicPr>
          <p:cNvPr id="6" name="Picture 5">
            <a:extLst>
              <a:ext uri="{FF2B5EF4-FFF2-40B4-BE49-F238E27FC236}">
                <a16:creationId xmlns:a16="http://schemas.microsoft.com/office/drawing/2014/main" id="{257DAF6C-EA89-473A-A047-2E71F73DC1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180" y="5253678"/>
            <a:ext cx="2113673" cy="1585840"/>
          </a:xfrm>
          <a:prstGeom prst="rect">
            <a:avLst/>
          </a:prstGeom>
        </p:spPr>
      </p:pic>
      <p:pic>
        <p:nvPicPr>
          <p:cNvPr id="2" name="Picture 1">
            <a:extLst>
              <a:ext uri="{FF2B5EF4-FFF2-40B4-BE49-F238E27FC236}">
                <a16:creationId xmlns:a16="http://schemas.microsoft.com/office/drawing/2014/main" id="{135EE94C-AA80-DF9B-0817-32EF954E7252}"/>
              </a:ext>
            </a:extLst>
          </p:cNvPr>
          <p:cNvPicPr>
            <a:picLocks noChangeAspect="1"/>
          </p:cNvPicPr>
          <p:nvPr/>
        </p:nvPicPr>
        <p:blipFill>
          <a:blip r:embed="rId4"/>
          <a:stretch>
            <a:fillRect/>
          </a:stretch>
        </p:blipFill>
        <p:spPr>
          <a:xfrm>
            <a:off x="4586112" y="2189511"/>
            <a:ext cx="2595081" cy="2849900"/>
          </a:xfrm>
          <a:prstGeom prst="rect">
            <a:avLst/>
          </a:prstGeom>
        </p:spPr>
      </p:pic>
    </p:spTree>
    <p:extLst>
      <p:ext uri="{BB962C8B-B14F-4D97-AF65-F5344CB8AC3E}">
        <p14:creationId xmlns:p14="http://schemas.microsoft.com/office/powerpoint/2010/main" val="365055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203200" y="1123406"/>
            <a:ext cx="11231563" cy="5370127"/>
          </a:xfrm>
        </p:spPr>
        <p:txBody>
          <a:bodyPr>
            <a:normAutofit fontScale="70000" lnSpcReduction="20000"/>
          </a:bodyPr>
          <a:lstStyle/>
          <a:p>
            <a:pPr marL="800100" lvl="1" indent="-342900">
              <a:buFontTx/>
              <a:buChar char="•"/>
            </a:pPr>
            <a:r>
              <a:rPr lang="en-US" altLang="en-US" sz="3200" dirty="0"/>
              <a:t>All fields are considered neutral. The home team shall be determined by the toss of a coin.</a:t>
            </a:r>
          </a:p>
          <a:p>
            <a:pPr marL="800100" lvl="1" indent="-342900">
              <a:buFontTx/>
              <a:buChar char="•"/>
            </a:pPr>
            <a:endParaRPr lang="en-US" altLang="en-US" sz="3200" dirty="0"/>
          </a:p>
          <a:p>
            <a:pPr marL="800100" lvl="1" indent="-342900">
              <a:buFontTx/>
              <a:buChar char="•"/>
            </a:pPr>
            <a:r>
              <a:rPr lang="en-US" altLang="en-US" sz="3200" b="1" u="sng" dirty="0"/>
              <a:t>Rule 1</a:t>
            </a:r>
            <a:r>
              <a:rPr lang="en-US" altLang="en-US" sz="3200" u="sng" dirty="0"/>
              <a:t> </a:t>
            </a:r>
            <a:r>
              <a:rPr lang="en-US" altLang="en-US" sz="3200" dirty="0"/>
              <a:t>– Baseballs licensed by Little League with the “RS-T” designation must be used.</a:t>
            </a:r>
          </a:p>
          <a:p>
            <a:pPr marL="800100" lvl="1" indent="-342900">
              <a:buFontTx/>
              <a:buChar char="•"/>
            </a:pPr>
            <a:endParaRPr lang="en-US" altLang="en-US" sz="3200" dirty="0"/>
          </a:p>
          <a:p>
            <a:pPr marL="800100" lvl="1" indent="-342900">
              <a:buFontTx/>
              <a:buChar char="•"/>
            </a:pPr>
            <a:r>
              <a:rPr lang="en-US" altLang="en-US" sz="3200" b="1" u="sng" dirty="0"/>
              <a:t>Rule 3</a:t>
            </a:r>
            <a:r>
              <a:rPr lang="en-US" altLang="en-US" sz="3200" dirty="0"/>
              <a:t> - Players and coaches </a:t>
            </a:r>
            <a:r>
              <a:rPr lang="en-US" altLang="en-US" sz="3200" dirty="0">
                <a:solidFill>
                  <a:srgbClr val="FF0000"/>
                </a:solidFill>
              </a:rPr>
              <a:t>shall not address or mingle with spectators during a game.</a:t>
            </a:r>
          </a:p>
          <a:p>
            <a:pPr marL="800100" lvl="1" indent="-342900">
              <a:buFontTx/>
              <a:buChar char="•"/>
            </a:pPr>
            <a:endParaRPr lang="en-US" altLang="en-US" sz="3200" dirty="0">
              <a:solidFill>
                <a:srgbClr val="FF0000"/>
              </a:solidFill>
            </a:endParaRPr>
          </a:p>
          <a:p>
            <a:pPr marL="800100" lvl="1" indent="-342900">
              <a:buFontTx/>
              <a:buChar char="•"/>
            </a:pPr>
            <a:r>
              <a:rPr lang="en-US" altLang="en-US" sz="3200" b="1" u="sng" dirty="0"/>
              <a:t>Rule 6 </a:t>
            </a:r>
            <a:r>
              <a:rPr lang="en-US" altLang="en-US" sz="3200" dirty="0"/>
              <a:t>– Third Strike not caught applies to the 9/10/11, 10/11/12, Intermediate, Junior, and Senior Divisions (Baseball and Softball).</a:t>
            </a:r>
          </a:p>
          <a:p>
            <a:pPr lvl="2">
              <a:lnSpc>
                <a:spcPct val="80000"/>
              </a:lnSpc>
              <a:buFont typeface="Calibri" panose="020F0502020204030204" pitchFamily="34" charset="0"/>
              <a:buChar char="⁻"/>
            </a:pPr>
            <a:r>
              <a:rPr lang="en-US" altLang="en-US" sz="3200" dirty="0"/>
              <a:t>1</a:t>
            </a:r>
            <a:r>
              <a:rPr lang="en-US" altLang="en-US" sz="3200" baseline="30000" dirty="0"/>
              <a:t>st</a:t>
            </a:r>
            <a:r>
              <a:rPr lang="en-US" altLang="en-US" sz="3200" dirty="0"/>
              <a:t> base not occupied, 1</a:t>
            </a:r>
            <a:r>
              <a:rPr lang="en-US" altLang="en-US" sz="3200" baseline="30000" dirty="0"/>
              <a:t>st</a:t>
            </a:r>
            <a:r>
              <a:rPr lang="en-US" altLang="en-US" sz="3200" dirty="0"/>
              <a:t> base occupied w/ 2 outs</a:t>
            </a:r>
          </a:p>
          <a:p>
            <a:pPr lvl="2">
              <a:lnSpc>
                <a:spcPct val="80000"/>
              </a:lnSpc>
              <a:buFont typeface="Calibri" panose="020F0502020204030204" pitchFamily="34" charset="0"/>
              <a:buChar char="⁻"/>
            </a:pPr>
            <a:r>
              <a:rPr lang="en-US" altLang="en-US" sz="3200" dirty="0"/>
              <a:t>May attempt to advance </a:t>
            </a:r>
            <a:r>
              <a:rPr lang="en-US" altLang="en-US" sz="3200" u="sng" dirty="0"/>
              <a:t>until they enter the dugout or dead ball area</a:t>
            </a:r>
          </a:p>
          <a:p>
            <a:pPr lvl="2">
              <a:lnSpc>
                <a:spcPct val="80000"/>
              </a:lnSpc>
              <a:buFont typeface="Calibri" panose="020F0502020204030204" pitchFamily="34" charset="0"/>
              <a:buChar char="⁻"/>
            </a:pPr>
            <a:endParaRPr lang="en-US" altLang="en-US" sz="3200" u="sng" dirty="0"/>
          </a:p>
          <a:p>
            <a:pPr lvl="1">
              <a:lnSpc>
                <a:spcPct val="80000"/>
              </a:lnSpc>
            </a:pPr>
            <a:r>
              <a:rPr lang="en-US" altLang="en-US" sz="3200" b="1" dirty="0"/>
              <a:t> </a:t>
            </a:r>
            <a:r>
              <a:rPr lang="en-US" altLang="en-US" sz="3200" b="1" u="sng" dirty="0"/>
              <a:t>Rule 6 </a:t>
            </a:r>
            <a:r>
              <a:rPr lang="en-US" altLang="en-US" sz="3200" dirty="0"/>
              <a:t>– </a:t>
            </a:r>
            <a:r>
              <a:rPr lang="en-US" altLang="en-US" sz="3200" dirty="0">
                <a:solidFill>
                  <a:srgbClr val="FF0000"/>
                </a:solidFill>
              </a:rPr>
              <a:t>Batter is out </a:t>
            </a:r>
            <a:r>
              <a:rPr lang="en-US" altLang="en-US" sz="3200" dirty="0"/>
              <a:t>when the </a:t>
            </a:r>
            <a:r>
              <a:rPr lang="en-US" altLang="en-US" sz="3200" dirty="0">
                <a:solidFill>
                  <a:srgbClr val="FF0000"/>
                </a:solidFill>
              </a:rPr>
              <a:t>batter enters the batter’s box </a:t>
            </a:r>
            <a:r>
              <a:rPr lang="en-US" altLang="en-US" sz="3200" dirty="0"/>
              <a:t>with one or both feet entirely on the ground </a:t>
            </a:r>
            <a:r>
              <a:rPr lang="en-US" altLang="en-US" sz="3200" dirty="0">
                <a:solidFill>
                  <a:srgbClr val="FF0000"/>
                </a:solidFill>
              </a:rPr>
              <a:t>with an illegal bat </a:t>
            </a:r>
            <a:r>
              <a:rPr lang="en-US" altLang="en-US" sz="3200" dirty="0"/>
              <a:t>or is discovered having used an illegal bat prior to the next player entering the batter’s box. </a:t>
            </a:r>
            <a:r>
              <a:rPr lang="en-US" altLang="en-US" sz="3200" dirty="0">
                <a:solidFill>
                  <a:srgbClr val="FF0000"/>
                </a:solidFill>
              </a:rPr>
              <a:t>Both the batter and the manager of the team will be ejected</a:t>
            </a:r>
            <a:r>
              <a:rPr lang="en-US" altLang="en-US" sz="3200" dirty="0"/>
              <a:t> from the game. </a:t>
            </a:r>
            <a:r>
              <a:rPr lang="en-US" sz="3200" dirty="0"/>
              <a:t>The offending manager is </a:t>
            </a:r>
            <a:r>
              <a:rPr lang="en-US" sz="3200" dirty="0">
                <a:solidFill>
                  <a:srgbClr val="FF0000"/>
                </a:solidFill>
              </a:rPr>
              <a:t>removed</a:t>
            </a:r>
            <a:r>
              <a:rPr lang="en-US" sz="3200" dirty="0"/>
              <a:t> from the International Tournament. </a:t>
            </a:r>
            <a:endParaRPr lang="en-US" altLang="en-US" sz="3200" dirty="0"/>
          </a:p>
          <a:p>
            <a:pPr lvl="1">
              <a:lnSpc>
                <a:spcPct val="80000"/>
              </a:lnSpc>
            </a:pPr>
            <a:endParaRPr lang="en-US" altLang="en-US" sz="3200" dirty="0"/>
          </a:p>
          <a:p>
            <a:pPr lvl="1">
              <a:lnSpc>
                <a:spcPct val="80000"/>
              </a:lnSpc>
            </a:pPr>
            <a:r>
              <a:rPr lang="en-US" sz="3200" dirty="0"/>
              <a:t>Managers or coaches are </a:t>
            </a:r>
            <a:r>
              <a:rPr lang="en-US" sz="3200" b="1" dirty="0">
                <a:solidFill>
                  <a:srgbClr val="FF0000"/>
                </a:solidFill>
              </a:rPr>
              <a:t>NOT </a:t>
            </a:r>
            <a:r>
              <a:rPr lang="en-US" sz="3200" dirty="0"/>
              <a:t>permitted to warm up a pitcher at home plate or in the bullpen or elsewhere at any time, including in-game warm-up, pre-game warm-up, and in other instances, during tournament play!</a:t>
            </a:r>
            <a:endParaRPr lang="en-US" altLang="en-US" sz="3200" dirty="0"/>
          </a:p>
          <a:p>
            <a:pPr lvl="1">
              <a:lnSpc>
                <a:spcPct val="80000"/>
              </a:lnSpc>
            </a:pPr>
            <a:endParaRPr lang="en-US" altLang="en-US" u="sng" dirty="0">
              <a:solidFill>
                <a:srgbClr val="00B050"/>
              </a:solidFill>
            </a:endParaRPr>
          </a:p>
          <a:p>
            <a:pPr marL="1257300" lvl="2" indent="-342900">
              <a:buFontTx/>
              <a:buChar char="•"/>
            </a:pPr>
            <a:endParaRPr lang="en-US" altLang="en-US" b="1" u="sng" dirty="0"/>
          </a:p>
        </p:txBody>
      </p:sp>
      <p:sp>
        <p:nvSpPr>
          <p:cNvPr id="110594" name="Rectangle 2"/>
          <p:cNvSpPr>
            <a:spLocks noGrp="1" noChangeArrowheads="1"/>
          </p:cNvSpPr>
          <p:nvPr>
            <p:ph type="title" idx="4294967295"/>
          </p:nvPr>
        </p:nvSpPr>
        <p:spPr>
          <a:xfrm>
            <a:off x="2005012" y="364467"/>
            <a:ext cx="7953375" cy="989012"/>
          </a:xfrm>
        </p:spPr>
        <p:txBody>
          <a:bodyPr>
            <a:noAutofit/>
          </a:bodyPr>
          <a:lstStyle/>
          <a:p>
            <a:pPr algn="ctr"/>
            <a:r>
              <a:rPr lang="en-US" altLang="en-US" b="1" dirty="0"/>
              <a:t>2026 District 8 Tournament Rules – </a:t>
            </a:r>
            <a:br>
              <a:rPr lang="en-US" altLang="en-US" b="1" dirty="0"/>
            </a:br>
            <a:r>
              <a:rPr lang="en-US" altLang="en-US" sz="2800" b="1" dirty="0">
                <a:solidFill>
                  <a:srgbClr val="FF0000"/>
                </a:solidFill>
              </a:rPr>
              <a:t>Other Rules</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152339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203200" y="1353479"/>
            <a:ext cx="11231563" cy="4308337"/>
          </a:xfrm>
        </p:spPr>
        <p:txBody>
          <a:bodyPr>
            <a:normAutofit lnSpcReduction="10000"/>
          </a:bodyPr>
          <a:lstStyle/>
          <a:p>
            <a:endParaRPr lang="en-US" dirty="0"/>
          </a:p>
          <a:p>
            <a:r>
              <a:rPr lang="en-US" dirty="0"/>
              <a:t>Majors and below:    </a:t>
            </a:r>
          </a:p>
          <a:p>
            <a:pPr lvl="1"/>
            <a:r>
              <a:rPr lang="en-US" dirty="0"/>
              <a:t>15 after 3, 2.5 if home is ahead</a:t>
            </a:r>
          </a:p>
          <a:p>
            <a:pPr lvl="1"/>
            <a:r>
              <a:rPr lang="en-US" dirty="0"/>
              <a:t>10 after 4, 3.5 if home is ahead</a:t>
            </a:r>
          </a:p>
          <a:p>
            <a:pPr marL="0" indent="0">
              <a:buNone/>
            </a:pPr>
            <a:r>
              <a:rPr lang="en-US" dirty="0"/>
              <a:t>                        </a:t>
            </a:r>
          </a:p>
          <a:p>
            <a:r>
              <a:rPr lang="en-US" dirty="0"/>
              <a:t> Intermediate -&gt;Sr.</a:t>
            </a:r>
          </a:p>
          <a:p>
            <a:pPr lvl="1"/>
            <a:r>
              <a:rPr lang="en-US" dirty="0"/>
              <a:t>15 after 4, 3.5 if home is ahead</a:t>
            </a:r>
          </a:p>
          <a:p>
            <a:pPr lvl="1"/>
            <a:r>
              <a:rPr lang="en-US" dirty="0"/>
              <a:t>10 after 5, 4.5 if home is ahead</a:t>
            </a:r>
          </a:p>
          <a:p>
            <a:pPr marL="1257300" lvl="2" indent="-342900">
              <a:buFontTx/>
              <a:buChar char="•"/>
            </a:pPr>
            <a:endParaRPr lang="en-US" altLang="en-US" b="1" u="sng" dirty="0"/>
          </a:p>
          <a:p>
            <a:pPr marL="342900" indent="-342900">
              <a:buFontTx/>
              <a:buChar char="•"/>
            </a:pPr>
            <a:r>
              <a:rPr lang="en-US" altLang="en-US" b="1" dirty="0">
                <a:solidFill>
                  <a:srgbClr val="FF0000"/>
                </a:solidFill>
              </a:rPr>
              <a:t>No 8 run after x during Tournament</a:t>
            </a:r>
          </a:p>
        </p:txBody>
      </p:sp>
      <p:sp>
        <p:nvSpPr>
          <p:cNvPr id="110594" name="Rectangle 2"/>
          <p:cNvSpPr>
            <a:spLocks noGrp="1" noChangeArrowheads="1"/>
          </p:cNvSpPr>
          <p:nvPr>
            <p:ph type="title" idx="4294967295"/>
          </p:nvPr>
        </p:nvSpPr>
        <p:spPr>
          <a:xfrm>
            <a:off x="2005012" y="364467"/>
            <a:ext cx="7953375" cy="989012"/>
          </a:xfrm>
        </p:spPr>
        <p:txBody>
          <a:bodyPr>
            <a:noAutofit/>
          </a:bodyPr>
          <a:lstStyle/>
          <a:p>
            <a:r>
              <a:rPr lang="en-US" altLang="en-US" b="1" dirty="0"/>
              <a:t>2026 District 8 Tournament Rules – </a:t>
            </a:r>
            <a:br>
              <a:rPr lang="en-US" altLang="en-US" b="1" dirty="0"/>
            </a:br>
            <a:r>
              <a:rPr lang="en-US" b="1" dirty="0"/>
              <a:t>Run Rules</a:t>
            </a:r>
            <a:endParaRPr lang="en-US" altLang="en-US" b="1" dirty="0"/>
          </a:p>
        </p:txBody>
      </p:sp>
    </p:spTree>
    <p:extLst>
      <p:ext uri="{BB962C8B-B14F-4D97-AF65-F5344CB8AC3E}">
        <p14:creationId xmlns:p14="http://schemas.microsoft.com/office/powerpoint/2010/main" val="323122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203200" y="1353479"/>
            <a:ext cx="11231563" cy="4308337"/>
          </a:xfrm>
        </p:spPr>
        <p:txBody>
          <a:bodyPr>
            <a:normAutofit/>
          </a:bodyPr>
          <a:lstStyle/>
          <a:p>
            <a:r>
              <a:rPr lang="en-US" b="1" dirty="0"/>
              <a:t>Tie Game - </a:t>
            </a:r>
            <a:r>
              <a:rPr lang="en-US" dirty="0"/>
              <a:t>When the completion of six innings (</a:t>
            </a:r>
            <a:r>
              <a:rPr lang="en-US" b="1" dirty="0"/>
              <a:t>INT, JL, SL</a:t>
            </a:r>
            <a:r>
              <a:rPr lang="en-US" dirty="0"/>
              <a:t>: seven innings), and the score is tied, the following tie-breaker will be played to determine a winning team:</a:t>
            </a:r>
          </a:p>
          <a:p>
            <a:endParaRPr lang="en-US" dirty="0"/>
          </a:p>
          <a:p>
            <a:r>
              <a:rPr lang="en-US" dirty="0"/>
              <a:t>*Starting in the top of the 7th </a:t>
            </a:r>
            <a:r>
              <a:rPr lang="en-US" b="1" dirty="0"/>
              <a:t>(8th)</a:t>
            </a:r>
            <a:r>
              <a:rPr lang="en-US" dirty="0"/>
              <a:t> inning, and each half inning thereafter, the offensive team shall begin its turn at bat with the </a:t>
            </a:r>
            <a:r>
              <a:rPr lang="en-US" dirty="0">
                <a:solidFill>
                  <a:srgbClr val="FF0000"/>
                </a:solidFill>
              </a:rPr>
              <a:t>player who is scheduled to bat last in that respective half inning being placed on second base.</a:t>
            </a:r>
          </a:p>
          <a:p>
            <a:pPr lvl="1"/>
            <a:r>
              <a:rPr lang="en-US" dirty="0"/>
              <a:t>Example Batter 5 on the lineup card is up to bat.  Batter 4 on the lineup card will be placed on 2</a:t>
            </a:r>
            <a:r>
              <a:rPr lang="en-US" baseline="30000" dirty="0"/>
              <a:t>nd</a:t>
            </a:r>
            <a:r>
              <a:rPr lang="en-US" dirty="0"/>
              <a:t>.</a:t>
            </a:r>
          </a:p>
          <a:p>
            <a:pPr lvl="1"/>
            <a:endParaRPr lang="en-US" dirty="0"/>
          </a:p>
          <a:p>
            <a:pPr marL="457200" lvl="1" indent="0">
              <a:buNone/>
            </a:pPr>
            <a:endParaRPr lang="en-US" dirty="0"/>
          </a:p>
          <a:p>
            <a:pPr lvl="1"/>
            <a:endParaRPr lang="en-US" dirty="0"/>
          </a:p>
        </p:txBody>
      </p:sp>
      <p:sp>
        <p:nvSpPr>
          <p:cNvPr id="110594" name="Rectangle 2"/>
          <p:cNvSpPr>
            <a:spLocks noGrp="1" noChangeArrowheads="1"/>
          </p:cNvSpPr>
          <p:nvPr>
            <p:ph type="title" idx="4294967295"/>
          </p:nvPr>
        </p:nvSpPr>
        <p:spPr>
          <a:xfrm>
            <a:off x="2005012" y="364467"/>
            <a:ext cx="7953375" cy="989012"/>
          </a:xfrm>
        </p:spPr>
        <p:txBody>
          <a:bodyPr>
            <a:noAutofit/>
          </a:bodyPr>
          <a:lstStyle/>
          <a:p>
            <a:r>
              <a:rPr lang="en-US" altLang="en-US" b="1" dirty="0"/>
              <a:t>2026 District 8 Tournament Rules – </a:t>
            </a:r>
            <a:br>
              <a:rPr lang="en-US" altLang="en-US" b="1" dirty="0"/>
            </a:br>
            <a:r>
              <a:rPr lang="en-US" b="1" dirty="0"/>
              <a:t>Tie Games</a:t>
            </a:r>
            <a:endParaRPr lang="en-US" altLang="en-US" b="1" dirty="0"/>
          </a:p>
        </p:txBody>
      </p:sp>
    </p:spTree>
    <p:extLst>
      <p:ext uri="{BB962C8B-B14F-4D97-AF65-F5344CB8AC3E}">
        <p14:creationId xmlns:p14="http://schemas.microsoft.com/office/powerpoint/2010/main" val="268709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1C87-B33F-417C-9004-1E86722CAE02}"/>
              </a:ext>
            </a:extLst>
          </p:cNvPr>
          <p:cNvSpPr>
            <a:spLocks noGrp="1"/>
          </p:cNvSpPr>
          <p:nvPr>
            <p:ph type="title" idx="4294967295"/>
          </p:nvPr>
        </p:nvSpPr>
        <p:spPr>
          <a:xfrm>
            <a:off x="1253067" y="153987"/>
            <a:ext cx="8672513" cy="1054100"/>
          </a:xfrm>
        </p:spPr>
        <p:txBody>
          <a:bodyPr>
            <a:normAutofit fontScale="90000"/>
          </a:bodyPr>
          <a:lstStyle/>
          <a:p>
            <a:r>
              <a:rPr lang="en-US" altLang="en-US" b="1" dirty="0"/>
              <a:t>2026 District 8 Tournament Rules –</a:t>
            </a:r>
            <a:br>
              <a:rPr lang="en-US" dirty="0"/>
            </a:br>
            <a:r>
              <a:rPr lang="en-US" dirty="0"/>
              <a:t>Between Innings</a:t>
            </a:r>
          </a:p>
        </p:txBody>
      </p:sp>
      <p:sp>
        <p:nvSpPr>
          <p:cNvPr id="3" name="Content Placeholder 2">
            <a:extLst>
              <a:ext uri="{FF2B5EF4-FFF2-40B4-BE49-F238E27FC236}">
                <a16:creationId xmlns:a16="http://schemas.microsoft.com/office/drawing/2014/main" id="{80CC7D3A-72F9-46A8-A366-BBED00DC627F}"/>
              </a:ext>
            </a:extLst>
          </p:cNvPr>
          <p:cNvSpPr>
            <a:spLocks noGrp="1"/>
          </p:cNvSpPr>
          <p:nvPr>
            <p:ph idx="4294967295"/>
          </p:nvPr>
        </p:nvSpPr>
        <p:spPr>
          <a:xfrm>
            <a:off x="434975" y="1520825"/>
            <a:ext cx="10741025" cy="4351338"/>
          </a:xfrm>
        </p:spPr>
        <p:txBody>
          <a:bodyPr>
            <a:normAutofit fontScale="77500" lnSpcReduction="20000"/>
          </a:bodyPr>
          <a:lstStyle/>
          <a:p>
            <a:r>
              <a:rPr lang="en-US" dirty="0"/>
              <a:t>Pitcher has up to one (1) minute or up to eight (8) warm-up pitches</a:t>
            </a:r>
          </a:p>
          <a:p>
            <a:r>
              <a:rPr lang="en-US" dirty="0"/>
              <a:t>Managers/coaches are not allowed in fair ball territory – </a:t>
            </a:r>
          </a:p>
          <a:p>
            <a:pPr lvl="1"/>
            <a:r>
              <a:rPr lang="en-US" dirty="0"/>
              <a:t>Mangers/coaches are not permitted to warm up the catcher</a:t>
            </a:r>
          </a:p>
          <a:p>
            <a:endParaRPr lang="en-US" sz="1000" dirty="0"/>
          </a:p>
          <a:p>
            <a:r>
              <a:rPr lang="en-US" dirty="0"/>
              <a:t>Base coaches must stay in their dugouts until catcher throws to 2nd base</a:t>
            </a:r>
          </a:p>
          <a:p>
            <a:pPr marL="0" indent="0">
              <a:buNone/>
            </a:pPr>
            <a:r>
              <a:rPr lang="en-US" dirty="0"/>
              <a:t>    – </a:t>
            </a:r>
            <a:r>
              <a:rPr lang="en-US" dirty="0">
                <a:solidFill>
                  <a:srgbClr val="FF0000"/>
                </a:solidFill>
              </a:rPr>
              <a:t>Rule 4.05 </a:t>
            </a:r>
            <a:r>
              <a:rPr lang="en-US" dirty="0"/>
              <a:t>– Please do not say they did not make me do that during the regular</a:t>
            </a:r>
          </a:p>
          <a:p>
            <a:pPr marL="0" indent="0">
              <a:buNone/>
            </a:pPr>
            <a:r>
              <a:rPr lang="en-US" dirty="0"/>
              <a:t>      season.</a:t>
            </a:r>
          </a:p>
          <a:p>
            <a:pPr marL="0" indent="0">
              <a:buNone/>
            </a:pPr>
            <a:endParaRPr lang="en-US" dirty="0"/>
          </a:p>
          <a:p>
            <a:r>
              <a:rPr lang="en-US" dirty="0"/>
              <a:t>Substitutions must be made through the game Umpire in Chief </a:t>
            </a:r>
          </a:p>
          <a:p>
            <a:r>
              <a:rPr lang="en-US" dirty="0"/>
              <a:t>Defensive substitutions must be made when the players go into the field</a:t>
            </a:r>
          </a:p>
          <a:p>
            <a:r>
              <a:rPr lang="en-US" dirty="0"/>
              <a:t>Offensive substitutions must be made immediately prior to the at bat (Seniors) </a:t>
            </a:r>
          </a:p>
          <a:p>
            <a:r>
              <a:rPr lang="en-US" dirty="0"/>
              <a:t>Offensive substitutions below Seniors - removal of sick or injured player, Courtesy runner, etc.</a:t>
            </a:r>
          </a:p>
          <a:p>
            <a:pPr marL="0" indent="0">
              <a:buNone/>
            </a:pPr>
            <a:endParaRPr lang="en-US" dirty="0"/>
          </a:p>
        </p:txBody>
      </p:sp>
    </p:spTree>
    <p:extLst>
      <p:ext uri="{BB962C8B-B14F-4D97-AF65-F5344CB8AC3E}">
        <p14:creationId xmlns:p14="http://schemas.microsoft.com/office/powerpoint/2010/main" val="261170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9006F-2AE1-3BC9-B874-BFA942E32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E2D03-E35C-2342-9BC8-1B39DE45CD45}"/>
              </a:ext>
            </a:extLst>
          </p:cNvPr>
          <p:cNvSpPr>
            <a:spLocks noGrp="1"/>
          </p:cNvSpPr>
          <p:nvPr>
            <p:ph type="title" idx="4294967295"/>
          </p:nvPr>
        </p:nvSpPr>
        <p:spPr>
          <a:xfrm>
            <a:off x="1413934" y="89430"/>
            <a:ext cx="8672513" cy="1054100"/>
          </a:xfrm>
        </p:spPr>
        <p:txBody>
          <a:bodyPr>
            <a:normAutofit fontScale="90000"/>
          </a:bodyPr>
          <a:lstStyle/>
          <a:p>
            <a:r>
              <a:rPr lang="en-US" altLang="en-US" b="1" dirty="0"/>
              <a:t>2026 District 8 Tournament Rules –</a:t>
            </a:r>
            <a:br>
              <a:rPr lang="en-US" dirty="0"/>
            </a:br>
            <a:r>
              <a:rPr lang="en-US" b="1" dirty="0"/>
              <a:t>Clarifying The Penalty</a:t>
            </a:r>
          </a:p>
        </p:txBody>
      </p:sp>
      <p:sp>
        <p:nvSpPr>
          <p:cNvPr id="3" name="Content Placeholder 2">
            <a:extLst>
              <a:ext uri="{FF2B5EF4-FFF2-40B4-BE49-F238E27FC236}">
                <a16:creationId xmlns:a16="http://schemas.microsoft.com/office/drawing/2014/main" id="{EB6C067A-CC5D-4EAE-902B-A97E3BDCFE2E}"/>
              </a:ext>
            </a:extLst>
          </p:cNvPr>
          <p:cNvSpPr>
            <a:spLocks noGrp="1"/>
          </p:cNvSpPr>
          <p:nvPr>
            <p:ph idx="4294967295"/>
          </p:nvPr>
        </p:nvSpPr>
        <p:spPr>
          <a:xfrm>
            <a:off x="0" y="1427163"/>
            <a:ext cx="10972800" cy="5184775"/>
          </a:xfrm>
        </p:spPr>
        <p:txBody>
          <a:bodyPr>
            <a:normAutofit fontScale="55000" lnSpcReduction="20000"/>
          </a:bodyPr>
          <a:lstStyle/>
          <a:p>
            <a:pPr lvl="1"/>
            <a:r>
              <a:rPr lang="en-US" sz="3500" dirty="0">
                <a:solidFill>
                  <a:srgbClr val="FF0000"/>
                </a:solidFill>
              </a:rPr>
              <a:t>Illegal Equipment – </a:t>
            </a:r>
            <a:r>
              <a:rPr lang="en-US" sz="3500" dirty="0"/>
              <a:t>by rule illegal equipment is limited to the use of an illegal bat, which is a bat that:</a:t>
            </a:r>
          </a:p>
          <a:p>
            <a:pPr lvl="2"/>
            <a:r>
              <a:rPr lang="en-US" sz="2900" dirty="0"/>
              <a:t>Does not meet the specification and/or requirements in 1.10</a:t>
            </a:r>
          </a:p>
          <a:p>
            <a:pPr lvl="2"/>
            <a:r>
              <a:rPr lang="en-US" sz="2900" dirty="0"/>
              <a:t>Is modified or altered, such as the shaving and/or rolling of bats to improve performance. </a:t>
            </a:r>
          </a:p>
          <a:p>
            <a:pPr lvl="2"/>
            <a:r>
              <a:rPr lang="en-US" sz="2900" dirty="0"/>
              <a:t>Does not include the use of products such as choke-knobs and choke-up assists.</a:t>
            </a:r>
          </a:p>
          <a:p>
            <a:pPr lvl="3"/>
            <a:r>
              <a:rPr lang="en-US" sz="2700" dirty="0"/>
              <a:t>If it goes on the bat remove it, if it is on the hand, it is allowed</a:t>
            </a:r>
          </a:p>
          <a:p>
            <a:pPr lvl="2"/>
            <a:r>
              <a:rPr lang="en-US" sz="2900" dirty="0">
                <a:solidFill>
                  <a:srgbClr val="FF0000"/>
                </a:solidFill>
              </a:rPr>
              <a:t>PENALTY</a:t>
            </a:r>
            <a:r>
              <a:rPr lang="en-US" sz="2900" dirty="0"/>
              <a:t>: the offending player and the offending manager are ejected, and the offending team will lose one eligible adult base coach for the duration of the game.  Rule 3.01 – The offending manager is removed from the International Tournament. </a:t>
            </a:r>
          </a:p>
          <a:p>
            <a:pPr lvl="1"/>
            <a:endParaRPr lang="en-US" dirty="0"/>
          </a:p>
          <a:p>
            <a:pPr lvl="1"/>
            <a:r>
              <a:rPr lang="en-US" sz="3500" dirty="0">
                <a:solidFill>
                  <a:srgbClr val="FF0000"/>
                </a:solidFill>
              </a:rPr>
              <a:t>Improper Equipment – </a:t>
            </a:r>
            <a:r>
              <a:rPr lang="en-US" sz="3500" dirty="0"/>
              <a:t>is not illegal equipment.</a:t>
            </a:r>
          </a:p>
          <a:p>
            <a:pPr lvl="2"/>
            <a:r>
              <a:rPr lang="en-US" sz="2600" dirty="0"/>
              <a:t>Examples include a catcher’s mask without a dangling throat protector, skull caps, metal spikes in LL division and below, or choke-knobs </a:t>
            </a:r>
            <a:r>
              <a:rPr lang="en-US" sz="2800" dirty="0"/>
              <a:t>and choke-up assists</a:t>
            </a:r>
            <a:r>
              <a:rPr lang="en-US" sz="2600" dirty="0"/>
              <a:t>.</a:t>
            </a:r>
          </a:p>
          <a:p>
            <a:pPr lvl="2"/>
            <a:r>
              <a:rPr lang="en-US" sz="2600" dirty="0">
                <a:solidFill>
                  <a:srgbClr val="FF0000"/>
                </a:solidFill>
              </a:rPr>
              <a:t>Clarification:</a:t>
            </a:r>
          </a:p>
          <a:p>
            <a:pPr lvl="3"/>
            <a:r>
              <a:rPr lang="en-US" sz="2600" dirty="0"/>
              <a:t>Improper equipment must be removed from the game once discovered and is </a:t>
            </a:r>
            <a:r>
              <a:rPr lang="en-US" sz="2600" dirty="0">
                <a:solidFill>
                  <a:srgbClr val="FF0000"/>
                </a:solidFill>
              </a:rPr>
              <a:t>not</a:t>
            </a:r>
            <a:r>
              <a:rPr lang="en-US" sz="2600" dirty="0"/>
              <a:t> subject to immediate ejection as outline in Rule 3.01. </a:t>
            </a:r>
          </a:p>
          <a:p>
            <a:pPr lvl="3"/>
            <a:r>
              <a:rPr lang="en-US" sz="2600" dirty="0"/>
              <a:t>Continued use of improper equipment after removal from the game is subject to ejection under Rule 9.01(b).</a:t>
            </a:r>
          </a:p>
          <a:p>
            <a:pPr lvl="1"/>
            <a:r>
              <a:rPr lang="en-US" sz="3600" dirty="0">
                <a:solidFill>
                  <a:srgbClr val="FF0000"/>
                </a:solidFill>
              </a:rPr>
              <a:t>Defective / Damaged Equipment: - </a:t>
            </a:r>
            <a:r>
              <a:rPr lang="en-US" sz="3600" dirty="0"/>
              <a:t>is not illegal equipment.</a:t>
            </a:r>
          </a:p>
          <a:p>
            <a:pPr lvl="2"/>
            <a:r>
              <a:rPr lang="en-US" sz="2900" dirty="0"/>
              <a:t>Example included a cracked batting helmet or one that is missing an earpad.</a:t>
            </a:r>
          </a:p>
          <a:p>
            <a:pPr lvl="2"/>
            <a:r>
              <a:rPr lang="en-US" sz="2900" dirty="0">
                <a:solidFill>
                  <a:srgbClr val="FF0000"/>
                </a:solidFill>
              </a:rPr>
              <a:t>Clarification:</a:t>
            </a:r>
          </a:p>
          <a:p>
            <a:pPr lvl="3"/>
            <a:r>
              <a:rPr lang="en-US" sz="2900" dirty="0"/>
              <a:t>Defective or damaged equipment must be removed from the game once discovered and is </a:t>
            </a:r>
            <a:r>
              <a:rPr lang="en-US" sz="2900" dirty="0">
                <a:solidFill>
                  <a:srgbClr val="FF0000"/>
                </a:solidFill>
              </a:rPr>
              <a:t>not</a:t>
            </a:r>
            <a:r>
              <a:rPr lang="en-US" sz="2900" dirty="0"/>
              <a:t> subject to immediate ejection as outline in Rule 3.01. </a:t>
            </a:r>
          </a:p>
          <a:p>
            <a:pPr lvl="3"/>
            <a:r>
              <a:rPr lang="en-US" sz="2900" dirty="0"/>
              <a:t>Continued use of improper equipment after removal from the game is subject to ejection under Rule 9.01(b).</a:t>
            </a:r>
          </a:p>
          <a:p>
            <a:pPr lvl="2"/>
            <a:endParaRPr lang="en-US" sz="3200" dirty="0"/>
          </a:p>
          <a:p>
            <a:pPr lvl="1"/>
            <a:endParaRPr lang="en-US" sz="3600" dirty="0">
              <a:solidFill>
                <a:srgbClr val="FF0000"/>
              </a:solidFill>
            </a:endParaRPr>
          </a:p>
          <a:p>
            <a:pPr lvl="1"/>
            <a:endParaRPr lang="en-US" dirty="0"/>
          </a:p>
          <a:p>
            <a:pPr marL="0" indent="0">
              <a:buNone/>
            </a:pPr>
            <a:endParaRPr lang="en-US" i="1" dirty="0"/>
          </a:p>
          <a:p>
            <a:endParaRPr lang="en-US" dirty="0"/>
          </a:p>
          <a:p>
            <a:endParaRPr lang="en-US" dirty="0"/>
          </a:p>
        </p:txBody>
      </p:sp>
    </p:spTree>
    <p:extLst>
      <p:ext uri="{BB962C8B-B14F-4D97-AF65-F5344CB8AC3E}">
        <p14:creationId xmlns:p14="http://schemas.microsoft.com/office/powerpoint/2010/main" val="420260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1C87-B33F-417C-9004-1E86722CAE02}"/>
              </a:ext>
            </a:extLst>
          </p:cNvPr>
          <p:cNvSpPr>
            <a:spLocks noGrp="1"/>
          </p:cNvSpPr>
          <p:nvPr>
            <p:ph type="title" idx="4294967295"/>
          </p:nvPr>
        </p:nvSpPr>
        <p:spPr>
          <a:xfrm>
            <a:off x="1371600" y="140230"/>
            <a:ext cx="8672513" cy="1054100"/>
          </a:xfrm>
        </p:spPr>
        <p:txBody>
          <a:bodyPr>
            <a:normAutofit fontScale="90000"/>
          </a:bodyPr>
          <a:lstStyle/>
          <a:p>
            <a:r>
              <a:rPr lang="en-US" altLang="en-US" b="1" dirty="0"/>
              <a:t>2026 District 8 Tournament Rules –</a:t>
            </a:r>
            <a:br>
              <a:rPr lang="en-US" dirty="0"/>
            </a:br>
            <a:r>
              <a:rPr lang="en-US" b="1" dirty="0"/>
              <a:t>Equipment Checks</a:t>
            </a:r>
          </a:p>
        </p:txBody>
      </p:sp>
      <p:sp>
        <p:nvSpPr>
          <p:cNvPr id="3" name="Content Placeholder 2">
            <a:extLst>
              <a:ext uri="{FF2B5EF4-FFF2-40B4-BE49-F238E27FC236}">
                <a16:creationId xmlns:a16="http://schemas.microsoft.com/office/drawing/2014/main" id="{80CC7D3A-72F9-46A8-A366-BBED00DC627F}"/>
              </a:ext>
            </a:extLst>
          </p:cNvPr>
          <p:cNvSpPr>
            <a:spLocks noGrp="1"/>
          </p:cNvSpPr>
          <p:nvPr>
            <p:ph idx="4294967295"/>
          </p:nvPr>
        </p:nvSpPr>
        <p:spPr>
          <a:xfrm>
            <a:off x="0" y="1419225"/>
            <a:ext cx="10353675" cy="4324350"/>
          </a:xfrm>
        </p:spPr>
        <p:txBody>
          <a:bodyPr>
            <a:normAutofit fontScale="92500" lnSpcReduction="20000"/>
          </a:bodyPr>
          <a:lstStyle/>
          <a:p>
            <a:pPr lvl="1"/>
            <a:r>
              <a:rPr lang="en-US" sz="3500" dirty="0">
                <a:solidFill>
                  <a:srgbClr val="FF0000"/>
                </a:solidFill>
              </a:rPr>
              <a:t>Managers are now responsible for all equipment checks!</a:t>
            </a:r>
          </a:p>
          <a:p>
            <a:pPr lvl="1"/>
            <a:endParaRPr lang="en-US" dirty="0"/>
          </a:p>
          <a:p>
            <a:pPr lvl="1"/>
            <a:r>
              <a:rPr lang="en-US" dirty="0"/>
              <a:t>Managers will be asked at the plate meeting before each game if their equipment is proper and legal in accordance with Little League Internation rules / guidelines . </a:t>
            </a:r>
          </a:p>
          <a:p>
            <a:pPr lvl="2"/>
            <a:r>
              <a:rPr lang="en-US" dirty="0"/>
              <a:t> </a:t>
            </a:r>
            <a:r>
              <a:rPr lang="en-US" sz="2400" dirty="0"/>
              <a:t>You must provide a verbal Yes</a:t>
            </a:r>
          </a:p>
          <a:p>
            <a:pPr lvl="1"/>
            <a:endParaRPr lang="en-US" dirty="0"/>
          </a:p>
          <a:p>
            <a:pPr lvl="1"/>
            <a:r>
              <a:rPr lang="en-US" dirty="0"/>
              <a:t>Use of illegal equipment (Bats) will result in an ejections of the manager and player using the illegal equipment. </a:t>
            </a:r>
          </a:p>
          <a:p>
            <a:pPr lvl="1"/>
            <a:endParaRPr lang="en-US" dirty="0"/>
          </a:p>
          <a:p>
            <a:pPr lvl="1"/>
            <a:r>
              <a:rPr lang="en-US" dirty="0"/>
              <a:t>Items the Managers should be checking</a:t>
            </a:r>
          </a:p>
          <a:p>
            <a:pPr lvl="2"/>
            <a:r>
              <a:rPr lang="en-US" dirty="0"/>
              <a:t>Helmets</a:t>
            </a:r>
          </a:p>
          <a:p>
            <a:pPr lvl="2"/>
            <a:r>
              <a:rPr lang="en-US" dirty="0"/>
              <a:t>Bats</a:t>
            </a:r>
          </a:p>
          <a:p>
            <a:pPr lvl="2"/>
            <a:r>
              <a:rPr lang="en-US" dirty="0"/>
              <a:t>Catcher’s gear</a:t>
            </a:r>
          </a:p>
          <a:p>
            <a:pPr lvl="2"/>
            <a:r>
              <a:rPr lang="en-US" dirty="0"/>
              <a:t>No Old-style metal batting donuts!</a:t>
            </a:r>
          </a:p>
          <a:p>
            <a:pPr marL="0" indent="0">
              <a:buNone/>
            </a:pPr>
            <a:endParaRPr lang="en-US" i="1" dirty="0"/>
          </a:p>
          <a:p>
            <a:endParaRPr lang="en-US" dirty="0"/>
          </a:p>
          <a:p>
            <a:endParaRPr lang="en-US" dirty="0"/>
          </a:p>
        </p:txBody>
      </p:sp>
    </p:spTree>
    <p:extLst>
      <p:ext uri="{BB962C8B-B14F-4D97-AF65-F5344CB8AC3E}">
        <p14:creationId xmlns:p14="http://schemas.microsoft.com/office/powerpoint/2010/main" val="174308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1C87-B33F-417C-9004-1E86722CAE02}"/>
              </a:ext>
            </a:extLst>
          </p:cNvPr>
          <p:cNvSpPr>
            <a:spLocks noGrp="1"/>
          </p:cNvSpPr>
          <p:nvPr>
            <p:ph type="title" idx="4294967295"/>
          </p:nvPr>
        </p:nvSpPr>
        <p:spPr>
          <a:xfrm>
            <a:off x="1759743" y="296069"/>
            <a:ext cx="8672513" cy="1054100"/>
          </a:xfrm>
        </p:spPr>
        <p:txBody>
          <a:bodyPr>
            <a:normAutofit fontScale="90000"/>
          </a:bodyPr>
          <a:lstStyle/>
          <a:p>
            <a:br>
              <a:rPr lang="en-US" altLang="en-US" b="1" dirty="0"/>
            </a:br>
            <a:r>
              <a:rPr lang="en-US" altLang="en-US" b="1" dirty="0"/>
              <a:t>2026 District 8 Tournament Rules – </a:t>
            </a:r>
            <a:br>
              <a:rPr lang="en-US" altLang="en-US" b="1" dirty="0"/>
            </a:br>
            <a:r>
              <a:rPr lang="en-US" altLang="en-US" b="1" dirty="0"/>
              <a:t>Helmets</a:t>
            </a:r>
            <a:br>
              <a:rPr lang="en-US" altLang="en-US" b="1" dirty="0"/>
            </a:br>
            <a:endParaRPr lang="en-US" dirty="0"/>
          </a:p>
        </p:txBody>
      </p:sp>
      <p:sp>
        <p:nvSpPr>
          <p:cNvPr id="3" name="Content Placeholder 2">
            <a:extLst>
              <a:ext uri="{FF2B5EF4-FFF2-40B4-BE49-F238E27FC236}">
                <a16:creationId xmlns:a16="http://schemas.microsoft.com/office/drawing/2014/main" id="{80CC7D3A-72F9-46A8-A366-BBED00DC627F}"/>
              </a:ext>
            </a:extLst>
          </p:cNvPr>
          <p:cNvSpPr>
            <a:spLocks noGrp="1"/>
          </p:cNvSpPr>
          <p:nvPr>
            <p:ph idx="4294967295"/>
          </p:nvPr>
        </p:nvSpPr>
        <p:spPr>
          <a:xfrm>
            <a:off x="677333" y="1369218"/>
            <a:ext cx="7685088" cy="5032375"/>
          </a:xfrm>
        </p:spPr>
        <p:txBody>
          <a:bodyPr>
            <a:normAutofit fontScale="55000" lnSpcReduction="20000"/>
          </a:bodyPr>
          <a:lstStyle/>
          <a:p>
            <a:r>
              <a:rPr lang="en-US" sz="4000" dirty="0"/>
              <a:t>Altering helmets in any way can void manufacturer’s warranty</a:t>
            </a:r>
          </a:p>
          <a:p>
            <a:endParaRPr lang="en-US" sz="4000" dirty="0"/>
          </a:p>
          <a:p>
            <a:r>
              <a:rPr lang="en-US" sz="4000" dirty="0"/>
              <a:t>Anything attached at time of purchase is approved</a:t>
            </a:r>
          </a:p>
          <a:p>
            <a:endParaRPr lang="en-US" sz="4000" dirty="0"/>
          </a:p>
          <a:p>
            <a:r>
              <a:rPr lang="en-US" sz="4000" dirty="0"/>
              <a:t>Stickers Limited to small number and size, less than 20% coverage of helmet.  Not excessive, is not offensive, and no references to such things are drugs or alcohol! </a:t>
            </a:r>
          </a:p>
          <a:p>
            <a:pPr marL="0" indent="0">
              <a:buNone/>
            </a:pPr>
            <a:endParaRPr lang="en-US" sz="4000" dirty="0"/>
          </a:p>
          <a:p>
            <a:pPr marL="0" indent="0">
              <a:buNone/>
            </a:pPr>
            <a:r>
              <a:rPr lang="en-US" sz="4000" dirty="0">
                <a:solidFill>
                  <a:srgbClr val="FF0000"/>
                </a:solidFill>
              </a:rPr>
              <a:t>Helmets may not</a:t>
            </a:r>
          </a:p>
          <a:p>
            <a:r>
              <a:rPr lang="en-US" sz="4000" dirty="0"/>
              <a:t>Be cracked </a:t>
            </a:r>
          </a:p>
          <a:p>
            <a:r>
              <a:rPr lang="en-US" sz="4000" dirty="0"/>
              <a:t>be repainted</a:t>
            </a:r>
          </a:p>
          <a:p>
            <a:r>
              <a:rPr lang="en-US" sz="4000" dirty="0"/>
              <a:t>contain tape or reapplied decals</a:t>
            </a:r>
          </a:p>
          <a:p>
            <a:r>
              <a:rPr lang="en-US" sz="4000" dirty="0"/>
              <a:t>have a mirror-like finish </a:t>
            </a:r>
          </a:p>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22D250FA-7D95-48D0-898B-35A8004CA6CD}"/>
              </a:ext>
            </a:extLst>
          </p:cNvPr>
          <p:cNvPicPr>
            <a:picLocks noChangeAspect="1"/>
          </p:cNvPicPr>
          <p:nvPr/>
        </p:nvPicPr>
        <p:blipFill>
          <a:blip r:embed="rId3"/>
          <a:stretch>
            <a:fillRect/>
          </a:stretch>
        </p:blipFill>
        <p:spPr>
          <a:xfrm>
            <a:off x="8674903" y="1690688"/>
            <a:ext cx="2194718" cy="2194718"/>
          </a:xfrm>
          <a:prstGeom prst="rect">
            <a:avLst/>
          </a:prstGeom>
        </p:spPr>
      </p:pic>
      <p:pic>
        <p:nvPicPr>
          <p:cNvPr id="5" name="Picture 4">
            <a:extLst>
              <a:ext uri="{FF2B5EF4-FFF2-40B4-BE49-F238E27FC236}">
                <a16:creationId xmlns:a16="http://schemas.microsoft.com/office/drawing/2014/main" id="{D2D0B9E5-6432-4A69-AEE9-0275DB81FE57}"/>
              </a:ext>
            </a:extLst>
          </p:cNvPr>
          <p:cNvPicPr>
            <a:picLocks noChangeAspect="1"/>
          </p:cNvPicPr>
          <p:nvPr/>
        </p:nvPicPr>
        <p:blipFill>
          <a:blip r:embed="rId4"/>
          <a:stretch>
            <a:fillRect/>
          </a:stretch>
        </p:blipFill>
        <p:spPr>
          <a:xfrm>
            <a:off x="8600687" y="4387056"/>
            <a:ext cx="2343150" cy="1647825"/>
          </a:xfrm>
          <a:prstGeom prst="rect">
            <a:avLst/>
          </a:prstGeom>
        </p:spPr>
      </p:pic>
    </p:spTree>
    <p:extLst>
      <p:ext uri="{BB962C8B-B14F-4D97-AF65-F5344CB8AC3E}">
        <p14:creationId xmlns:p14="http://schemas.microsoft.com/office/powerpoint/2010/main" val="229580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1C87-B33F-417C-9004-1E86722CAE02}"/>
              </a:ext>
            </a:extLst>
          </p:cNvPr>
          <p:cNvSpPr>
            <a:spLocks noGrp="1"/>
          </p:cNvSpPr>
          <p:nvPr>
            <p:ph type="title" idx="4294967295"/>
          </p:nvPr>
        </p:nvSpPr>
        <p:spPr>
          <a:xfrm>
            <a:off x="1540934" y="90489"/>
            <a:ext cx="8672513" cy="1054100"/>
          </a:xfrm>
        </p:spPr>
        <p:txBody>
          <a:bodyPr/>
          <a:lstStyle/>
          <a:p>
            <a:r>
              <a:rPr lang="en-US" altLang="en-US" b="1" dirty="0"/>
              <a:t>2026 District 8 Tournament Rules –</a:t>
            </a:r>
            <a:endParaRPr lang="en-US" dirty="0"/>
          </a:p>
        </p:txBody>
      </p:sp>
      <p:sp>
        <p:nvSpPr>
          <p:cNvPr id="3" name="Content Placeholder 2">
            <a:extLst>
              <a:ext uri="{FF2B5EF4-FFF2-40B4-BE49-F238E27FC236}">
                <a16:creationId xmlns:a16="http://schemas.microsoft.com/office/drawing/2014/main" id="{80CC7D3A-72F9-46A8-A366-BBED00DC627F}"/>
              </a:ext>
            </a:extLst>
          </p:cNvPr>
          <p:cNvSpPr>
            <a:spLocks noGrp="1"/>
          </p:cNvSpPr>
          <p:nvPr>
            <p:ph idx="4294967295"/>
          </p:nvPr>
        </p:nvSpPr>
        <p:spPr>
          <a:xfrm>
            <a:off x="499526" y="1329796"/>
            <a:ext cx="7693025" cy="4838700"/>
          </a:xfrm>
        </p:spPr>
        <p:txBody>
          <a:bodyPr>
            <a:normAutofit fontScale="62500" lnSpcReduction="20000"/>
          </a:bodyPr>
          <a:lstStyle/>
          <a:p>
            <a:pPr marL="0" indent="0">
              <a:buNone/>
            </a:pPr>
            <a:r>
              <a:rPr lang="en-US" sz="3800" dirty="0"/>
              <a:t>Dangling Throat Guards are required at all levels of play whenever a catcher’s mask is required</a:t>
            </a:r>
          </a:p>
          <a:p>
            <a:pPr marL="0" indent="0">
              <a:buNone/>
            </a:pPr>
            <a:endParaRPr lang="en-US" sz="3600" dirty="0"/>
          </a:p>
          <a:p>
            <a:pPr marL="0" indent="0">
              <a:buNone/>
            </a:pPr>
            <a:r>
              <a:rPr lang="en-US" sz="3800" i="1" dirty="0">
                <a:solidFill>
                  <a:srgbClr val="FF0000"/>
                </a:solidFill>
              </a:rPr>
              <a:t>There are NO exceptions</a:t>
            </a:r>
          </a:p>
          <a:p>
            <a:pPr marL="0" indent="0">
              <a:buNone/>
            </a:pPr>
            <a:endParaRPr lang="en-US" sz="3600" dirty="0"/>
          </a:p>
          <a:p>
            <a:pPr marL="0" indent="0">
              <a:buNone/>
            </a:pPr>
            <a:r>
              <a:rPr lang="en-US" sz="3600" dirty="0"/>
              <a:t>This includes</a:t>
            </a:r>
          </a:p>
          <a:p>
            <a:r>
              <a:rPr lang="en-US" sz="3600" dirty="0"/>
              <a:t>Hockey mask style helmets</a:t>
            </a:r>
          </a:p>
          <a:p>
            <a:r>
              <a:rPr lang="en-US" sz="3600" dirty="0"/>
              <a:t>Masks with wire extensions</a:t>
            </a:r>
          </a:p>
          <a:p>
            <a:endParaRPr lang="en-US" sz="3600" dirty="0"/>
          </a:p>
          <a:p>
            <a:pPr marL="0" indent="0">
              <a:buNone/>
            </a:pPr>
            <a:r>
              <a:rPr lang="en-US" sz="3600" dirty="0"/>
              <a:t>Catcher’s masks are required:</a:t>
            </a:r>
          </a:p>
          <a:p>
            <a:r>
              <a:rPr lang="en-US" sz="3600" dirty="0"/>
              <a:t>Any form of infield/outfield practice</a:t>
            </a:r>
          </a:p>
          <a:p>
            <a:r>
              <a:rPr lang="en-US" sz="3600" dirty="0"/>
              <a:t>Pitcher warm up</a:t>
            </a:r>
          </a:p>
          <a:p>
            <a:r>
              <a:rPr lang="en-US" sz="3600" dirty="0"/>
              <a:t>Games</a:t>
            </a:r>
          </a:p>
          <a:p>
            <a:endParaRPr lang="en-US" dirty="0"/>
          </a:p>
          <a:p>
            <a:endParaRPr lang="en-US" dirty="0"/>
          </a:p>
          <a:p>
            <a:endParaRPr lang="en-US" dirty="0"/>
          </a:p>
          <a:p>
            <a:endParaRPr lang="en-US" dirty="0"/>
          </a:p>
          <a:p>
            <a:endParaRPr lang="en-US" dirty="0"/>
          </a:p>
        </p:txBody>
      </p:sp>
      <p:pic>
        <p:nvPicPr>
          <p:cNvPr id="5122" name="Picture 2" descr="https://lh6.googleusercontent.com/3dV9AwWJ-DGuT8Y9eIOfTqjR9MYL_u7jUlc_gvgMeZU2mGwfz4MnjC4rR2h6EoI0hY1WX6Gh6z1YjQpWC5fIkyQ8OkyENpVpA79WNF-uUY-ATrKlH4HmhgdazRYyZOKm9cnWZYtxnyw">
            <a:extLst>
              <a:ext uri="{FF2B5EF4-FFF2-40B4-BE49-F238E27FC236}">
                <a16:creationId xmlns:a16="http://schemas.microsoft.com/office/drawing/2014/main" id="{3462F186-CC70-4134-86BF-1D8B0085D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983" y="3982391"/>
            <a:ext cx="2817845" cy="28178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6.googleusercontent.com/q5YT__yL1D_YgBoRHXmBfUhbtaVSk5jeeJ217SjbGoQxY_kN2-YgeY1jc4x7Nt9qQdrWW6lm6VkkariYHX1H4jIc2_r82gOqb3Zu0y2OvZs_k_Bg-_4fBjFQB8SKVzWOAZVQBmVUVkQ">
            <a:extLst>
              <a:ext uri="{FF2B5EF4-FFF2-40B4-BE49-F238E27FC236}">
                <a16:creationId xmlns:a16="http://schemas.microsoft.com/office/drawing/2014/main" id="{218D369C-5C0C-4817-9189-7F617CFCF8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163" t="36714"/>
          <a:stretch/>
        </p:blipFill>
        <p:spPr bwMode="auto">
          <a:xfrm>
            <a:off x="8675915" y="1144589"/>
            <a:ext cx="2341983" cy="270286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9B0FFB51-D78C-6365-E81F-47BB3B62B35B}"/>
              </a:ext>
            </a:extLst>
          </p:cNvPr>
          <p:cNvCxnSpPr>
            <a:cxnSpLocks/>
          </p:cNvCxnSpPr>
          <p:nvPr/>
        </p:nvCxnSpPr>
        <p:spPr>
          <a:xfrm>
            <a:off x="5391807" y="2648607"/>
            <a:ext cx="4059621" cy="3663293"/>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3676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318126" y="1182788"/>
            <a:ext cx="11332591" cy="4904110"/>
          </a:xfrm>
        </p:spPr>
        <p:txBody>
          <a:bodyPr>
            <a:noAutofit/>
          </a:bodyPr>
          <a:lstStyle/>
          <a:p>
            <a:pPr>
              <a:lnSpc>
                <a:spcPct val="80000"/>
              </a:lnSpc>
            </a:pPr>
            <a:r>
              <a:rPr lang="en-US" altLang="en-US" sz="2000" dirty="0"/>
              <a:t>Bat Restrictions –USA Baseball Standard!</a:t>
            </a:r>
          </a:p>
          <a:p>
            <a:pPr>
              <a:lnSpc>
                <a:spcPct val="80000"/>
              </a:lnSpc>
            </a:pPr>
            <a:r>
              <a:rPr lang="en-US" altLang="en-US" sz="2000" dirty="0"/>
              <a:t>LL Majors and Below</a:t>
            </a:r>
          </a:p>
          <a:p>
            <a:pPr lvl="1">
              <a:lnSpc>
                <a:spcPct val="80000"/>
              </a:lnSpc>
            </a:pPr>
            <a:r>
              <a:rPr lang="en-US" altLang="en-US" sz="2000" dirty="0"/>
              <a:t>Not more than 33 inches</a:t>
            </a:r>
          </a:p>
          <a:p>
            <a:pPr lvl="1">
              <a:lnSpc>
                <a:spcPct val="80000"/>
              </a:lnSpc>
            </a:pPr>
            <a:r>
              <a:rPr lang="en-US" altLang="en-US" sz="2000" dirty="0"/>
              <a:t>Not more than </a:t>
            </a:r>
            <a:r>
              <a:rPr lang="en-US" altLang="en-US" sz="2000" b="1" i="1" dirty="0">
                <a:solidFill>
                  <a:srgbClr val="FF0000"/>
                </a:solidFill>
              </a:rPr>
              <a:t>2-5/8 inches </a:t>
            </a:r>
            <a:r>
              <a:rPr lang="en-US" altLang="en-US" sz="2000" dirty="0"/>
              <a:t>in diameter</a:t>
            </a:r>
          </a:p>
          <a:p>
            <a:pPr lvl="1">
              <a:lnSpc>
                <a:spcPct val="80000"/>
              </a:lnSpc>
            </a:pPr>
            <a:r>
              <a:rPr lang="en-US" altLang="en-US" sz="2000" b="1" i="1" dirty="0">
                <a:solidFill>
                  <a:srgbClr val="FF0000"/>
                </a:solidFill>
              </a:rPr>
              <a:t>No more BPF 1.15 bats</a:t>
            </a:r>
          </a:p>
          <a:p>
            <a:pPr>
              <a:lnSpc>
                <a:spcPct val="80000"/>
              </a:lnSpc>
            </a:pPr>
            <a:r>
              <a:rPr lang="en-US" altLang="en-US" sz="2000" dirty="0"/>
              <a:t>INT/JRs/SRs</a:t>
            </a:r>
          </a:p>
          <a:p>
            <a:pPr lvl="1">
              <a:lnSpc>
                <a:spcPct val="80000"/>
              </a:lnSpc>
            </a:pPr>
            <a:r>
              <a:rPr lang="en-US" altLang="en-US" sz="2000" dirty="0"/>
              <a:t>Not more than 34 inches for INT &amp; JR</a:t>
            </a:r>
          </a:p>
          <a:p>
            <a:pPr lvl="1">
              <a:lnSpc>
                <a:spcPct val="80000"/>
              </a:lnSpc>
            </a:pPr>
            <a:r>
              <a:rPr lang="en-US" altLang="en-US" sz="2000" b="1" i="1" dirty="0"/>
              <a:t>INT/JR must meet USA Baseball standard or BBCOR standard</a:t>
            </a:r>
          </a:p>
          <a:p>
            <a:pPr lvl="1">
              <a:lnSpc>
                <a:spcPct val="80000"/>
              </a:lnSpc>
            </a:pPr>
            <a:r>
              <a:rPr lang="en-US" altLang="en-US" sz="2000" dirty="0"/>
              <a:t>Not more than 36 inches for SR</a:t>
            </a:r>
          </a:p>
          <a:p>
            <a:pPr lvl="1">
              <a:lnSpc>
                <a:spcPct val="80000"/>
              </a:lnSpc>
            </a:pPr>
            <a:r>
              <a:rPr lang="en-US" altLang="en-US" sz="2000" dirty="0"/>
              <a:t>Not more than 2-5/8 inches in diameter (no 2-3/4 bats)</a:t>
            </a:r>
          </a:p>
          <a:p>
            <a:pPr lvl="1">
              <a:lnSpc>
                <a:spcPct val="80000"/>
              </a:lnSpc>
            </a:pPr>
            <a:r>
              <a:rPr lang="en-US" altLang="en-US" sz="2000" dirty="0"/>
              <a:t>SRs, the bat must not weigh numerically more than three ounces less than the length of the bat (</a:t>
            </a:r>
            <a:r>
              <a:rPr lang="en-US" altLang="en-US" sz="2000" b="1" dirty="0"/>
              <a:t>-3</a:t>
            </a:r>
            <a:r>
              <a:rPr lang="en-US" altLang="en-US" sz="2000" dirty="0"/>
              <a:t>).</a:t>
            </a:r>
          </a:p>
          <a:p>
            <a:pPr lvl="1">
              <a:lnSpc>
                <a:spcPct val="80000"/>
              </a:lnSpc>
            </a:pPr>
            <a:r>
              <a:rPr lang="en-US" altLang="en-US" sz="2000" b="1" i="1" dirty="0">
                <a:solidFill>
                  <a:srgbClr val="FF0000"/>
                </a:solidFill>
              </a:rPr>
              <a:t>SRs must meet BBCOR performance standard</a:t>
            </a:r>
            <a:endParaRPr lang="en-US" altLang="en-US" sz="2000" dirty="0"/>
          </a:p>
          <a:p>
            <a:pPr>
              <a:lnSpc>
                <a:spcPct val="80000"/>
              </a:lnSpc>
            </a:pPr>
            <a:r>
              <a:rPr lang="en-US" altLang="en-US" sz="2000" dirty="0"/>
              <a:t>Non-wood bats must have a grip of cork, tape, or composition material for a minimum of 10 inches.</a:t>
            </a:r>
          </a:p>
          <a:p>
            <a:pPr>
              <a:lnSpc>
                <a:spcPct val="80000"/>
              </a:lnSpc>
            </a:pPr>
            <a:r>
              <a:rPr lang="en-US" sz="2000" dirty="0"/>
              <a:t>Choke-knobs, choke-up assists, are considered alterations to the bat and are not permitted.</a:t>
            </a:r>
          </a:p>
          <a:p>
            <a:pPr>
              <a:lnSpc>
                <a:spcPct val="80000"/>
              </a:lnSpc>
            </a:pPr>
            <a:r>
              <a:rPr lang="en-US" sz="2000" dirty="0"/>
              <a:t>Thumb protectors are permitted as of 2026</a:t>
            </a:r>
            <a:endParaRPr lang="en-US" altLang="en-US" sz="2000" dirty="0"/>
          </a:p>
          <a:p>
            <a:pPr>
              <a:lnSpc>
                <a:spcPct val="80000"/>
              </a:lnSpc>
            </a:pPr>
            <a:r>
              <a:rPr lang="en-US" altLang="en-US" sz="2000" i="1" dirty="0">
                <a:solidFill>
                  <a:srgbClr val="FF0000"/>
                </a:solidFill>
              </a:rPr>
              <a:t>If the certification mark on a bat is not legible, that bat cannot be used and shall be removed from the game.</a:t>
            </a:r>
          </a:p>
        </p:txBody>
      </p:sp>
      <p:sp>
        <p:nvSpPr>
          <p:cNvPr id="110594" name="Rectangle 2"/>
          <p:cNvSpPr>
            <a:spLocks noGrp="1" noChangeArrowheads="1"/>
          </p:cNvSpPr>
          <p:nvPr>
            <p:ph type="title" idx="4294967295"/>
          </p:nvPr>
        </p:nvSpPr>
        <p:spPr>
          <a:xfrm>
            <a:off x="1882577" y="353316"/>
            <a:ext cx="7953375" cy="989012"/>
          </a:xfrm>
        </p:spPr>
        <p:txBody>
          <a:bodyPr>
            <a:noAutofit/>
          </a:bodyPr>
          <a:lstStyle/>
          <a:p>
            <a:pPr algn="ctr"/>
            <a:r>
              <a:rPr lang="en-US" altLang="en-US" b="1" dirty="0"/>
              <a:t>2026 District 8 Tournament Rules – </a:t>
            </a:r>
            <a:br>
              <a:rPr lang="en-US" altLang="en-US" b="1" dirty="0"/>
            </a:br>
            <a:r>
              <a:rPr lang="en-US" altLang="en-US" sz="2800" b="1" dirty="0">
                <a:solidFill>
                  <a:srgbClr val="FF0000"/>
                </a:solidFill>
              </a:rPr>
              <a:t>Baseball Bat Rules</a:t>
            </a:r>
            <a:br>
              <a:rPr lang="en-US" altLang="en-US" dirty="0">
                <a:solidFill>
                  <a:srgbClr val="FF0000"/>
                </a:solidFill>
              </a:rPr>
            </a:br>
            <a:endParaRPr lang="en-US" altLang="en-US" b="1"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42027" y="1192930"/>
            <a:ext cx="21939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515" y="2461959"/>
            <a:ext cx="23241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741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02166" y="1277389"/>
            <a:ext cx="10272558" cy="5065713"/>
          </a:xfrm>
        </p:spPr>
        <p:txBody>
          <a:bodyPr>
            <a:normAutofit fontScale="92500" lnSpcReduction="10000"/>
          </a:bodyPr>
          <a:lstStyle/>
          <a:p>
            <a:pPr>
              <a:lnSpc>
                <a:spcPct val="80000"/>
              </a:lnSpc>
              <a:defRPr/>
            </a:pPr>
            <a:r>
              <a:rPr lang="en-US" altLang="en-US" sz="2400" dirty="0"/>
              <a:t>LL Majors and Below</a:t>
            </a:r>
          </a:p>
          <a:p>
            <a:pPr lvl="1">
              <a:lnSpc>
                <a:spcPct val="80000"/>
              </a:lnSpc>
              <a:defRPr/>
            </a:pPr>
            <a:r>
              <a:rPr lang="en-US" altLang="en-US" sz="2000" dirty="0"/>
              <a:t>Not more than 33 inches</a:t>
            </a:r>
          </a:p>
          <a:p>
            <a:pPr lvl="1">
              <a:lnSpc>
                <a:spcPct val="80000"/>
              </a:lnSpc>
              <a:defRPr/>
            </a:pPr>
            <a:r>
              <a:rPr lang="en-US" altLang="en-US" sz="2000" dirty="0"/>
              <a:t>Not more than 2-1/4 inches in diameter</a:t>
            </a:r>
          </a:p>
          <a:p>
            <a:pPr lvl="1">
              <a:lnSpc>
                <a:spcPct val="80000"/>
              </a:lnSpc>
              <a:defRPr/>
            </a:pPr>
            <a:r>
              <a:rPr lang="en-US" altLang="en-US" sz="2000" b="1" i="1" dirty="0"/>
              <a:t>BPF of 1.20 or less</a:t>
            </a:r>
          </a:p>
          <a:p>
            <a:pPr marL="457200" lvl="1" indent="0">
              <a:lnSpc>
                <a:spcPct val="80000"/>
              </a:lnSpc>
              <a:buNone/>
              <a:defRPr/>
            </a:pPr>
            <a:endParaRPr lang="en-US" altLang="en-US" sz="2000" b="1" i="1" dirty="0"/>
          </a:p>
          <a:p>
            <a:pPr>
              <a:lnSpc>
                <a:spcPct val="80000"/>
              </a:lnSpc>
              <a:defRPr/>
            </a:pPr>
            <a:r>
              <a:rPr lang="en-US" altLang="en-US" sz="2400" dirty="0"/>
              <a:t>JR/SR</a:t>
            </a:r>
          </a:p>
          <a:p>
            <a:pPr lvl="1">
              <a:lnSpc>
                <a:spcPct val="80000"/>
              </a:lnSpc>
              <a:defRPr/>
            </a:pPr>
            <a:r>
              <a:rPr lang="en-US" altLang="en-US" sz="2000" dirty="0"/>
              <a:t>Not more than 34 inches</a:t>
            </a:r>
          </a:p>
          <a:p>
            <a:pPr lvl="1">
              <a:lnSpc>
                <a:spcPct val="80000"/>
              </a:lnSpc>
              <a:defRPr/>
            </a:pPr>
            <a:r>
              <a:rPr lang="en-US" altLang="en-US" sz="2000" dirty="0"/>
              <a:t>Not more than 2-1/4 inches in diameter</a:t>
            </a:r>
          </a:p>
          <a:p>
            <a:pPr lvl="1">
              <a:lnSpc>
                <a:spcPct val="80000"/>
              </a:lnSpc>
              <a:defRPr/>
            </a:pPr>
            <a:r>
              <a:rPr lang="en-US" altLang="en-US" sz="2000" b="1" i="1" dirty="0"/>
              <a:t>BPF of 1.20 or less</a:t>
            </a:r>
          </a:p>
          <a:p>
            <a:pPr marL="457200" lvl="1" indent="0">
              <a:lnSpc>
                <a:spcPct val="80000"/>
              </a:lnSpc>
              <a:buNone/>
              <a:defRPr/>
            </a:pPr>
            <a:endParaRPr lang="en-US" altLang="en-US" sz="2000" dirty="0"/>
          </a:p>
          <a:p>
            <a:pPr>
              <a:lnSpc>
                <a:spcPct val="80000"/>
              </a:lnSpc>
              <a:defRPr/>
            </a:pPr>
            <a:r>
              <a:rPr lang="en-US" altLang="en-US" sz="2200" dirty="0"/>
              <a:t>Non-wood bats must have a grip of cork, tape, or composition material for a minimum of 10 inches.</a:t>
            </a:r>
          </a:p>
          <a:p>
            <a:pPr>
              <a:lnSpc>
                <a:spcPct val="80000"/>
              </a:lnSpc>
              <a:defRPr/>
            </a:pPr>
            <a:r>
              <a:rPr lang="en-US" sz="2200" dirty="0"/>
              <a:t>Choke-knobs, choke-up assists are considered alterations to the bat and are not permitted.</a:t>
            </a:r>
          </a:p>
          <a:p>
            <a:pPr>
              <a:lnSpc>
                <a:spcPct val="80000"/>
              </a:lnSpc>
              <a:defRPr/>
            </a:pPr>
            <a:r>
              <a:rPr lang="en-US" sz="2400" dirty="0"/>
              <a:t>Thumb protectors are permitted as of 2026</a:t>
            </a:r>
            <a:endParaRPr lang="en-US" altLang="en-US" sz="2400" dirty="0"/>
          </a:p>
          <a:p>
            <a:pPr>
              <a:lnSpc>
                <a:spcPct val="80000"/>
              </a:lnSpc>
              <a:defRPr/>
            </a:pPr>
            <a:endParaRPr lang="en-US" altLang="en-US" sz="2200" dirty="0"/>
          </a:p>
          <a:p>
            <a:pPr>
              <a:lnSpc>
                <a:spcPct val="80000"/>
              </a:lnSpc>
              <a:defRPr/>
            </a:pPr>
            <a:r>
              <a:rPr lang="en-US" altLang="en-US" sz="2200" i="1" dirty="0">
                <a:solidFill>
                  <a:srgbClr val="FF0000"/>
                </a:solidFill>
              </a:rPr>
              <a:t>If the specification marks on a bat are not legible, that bat cannot be used and shall be removed from the game.</a:t>
            </a:r>
          </a:p>
        </p:txBody>
      </p:sp>
      <p:sp>
        <p:nvSpPr>
          <p:cNvPr id="110594" name="Rectangle 2"/>
          <p:cNvSpPr>
            <a:spLocks noGrp="1" noChangeArrowheads="1"/>
          </p:cNvSpPr>
          <p:nvPr>
            <p:ph type="title" idx="4294967295"/>
          </p:nvPr>
        </p:nvSpPr>
        <p:spPr>
          <a:xfrm>
            <a:off x="1843796" y="409072"/>
            <a:ext cx="7953375" cy="989012"/>
          </a:xfrm>
        </p:spPr>
        <p:txBody>
          <a:bodyPr>
            <a:noAutofit/>
          </a:bodyPr>
          <a:lstStyle/>
          <a:p>
            <a:pPr algn="ctr"/>
            <a:r>
              <a:rPr lang="en-US" altLang="en-US" b="1" dirty="0"/>
              <a:t>2026 District 8 Tournament Rules – </a:t>
            </a:r>
            <a:br>
              <a:rPr lang="en-US" altLang="en-US" b="1" dirty="0"/>
            </a:br>
            <a:r>
              <a:rPr lang="en-US" altLang="en-US" sz="2800" b="1" dirty="0">
                <a:solidFill>
                  <a:srgbClr val="FF0000"/>
                </a:solidFill>
              </a:rPr>
              <a:t>Softball Bat Rules</a:t>
            </a:r>
            <a:br>
              <a:rPr lang="en-US" altLang="en-US" dirty="0">
                <a:solidFill>
                  <a:srgbClr val="FF0000"/>
                </a:solidFill>
              </a:rPr>
            </a:br>
            <a:endParaRPr lang="en-US" altLang="en-US" b="1" dirty="0"/>
          </a:p>
        </p:txBody>
      </p:sp>
      <p:pic>
        <p:nvPicPr>
          <p:cNvPr id="2" name="Picture 1"/>
          <p:cNvPicPr>
            <a:picLocks noChangeAspect="1"/>
          </p:cNvPicPr>
          <p:nvPr/>
        </p:nvPicPr>
        <p:blipFill>
          <a:blip r:embed="rId3"/>
          <a:stretch>
            <a:fillRect/>
          </a:stretch>
        </p:blipFill>
        <p:spPr>
          <a:xfrm>
            <a:off x="7543347" y="1398084"/>
            <a:ext cx="1219306" cy="2286198"/>
          </a:xfrm>
          <a:prstGeom prst="rect">
            <a:avLst/>
          </a:prstGeom>
        </p:spPr>
      </p:pic>
    </p:spTree>
    <p:extLst>
      <p:ext uri="{BB962C8B-B14F-4D97-AF65-F5344CB8AC3E}">
        <p14:creationId xmlns:p14="http://schemas.microsoft.com/office/powerpoint/2010/main" val="262273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913123" y="138767"/>
            <a:ext cx="7953375" cy="1187450"/>
          </a:xfrm>
        </p:spPr>
        <p:txBody>
          <a:bodyPr>
            <a:noAutofit/>
          </a:bodyPr>
          <a:lstStyle/>
          <a:p>
            <a:pPr algn="ctr" eaLnBrk="1" hangingPunct="1"/>
            <a:r>
              <a:rPr lang="en-US" altLang="en-US" b="1" dirty="0"/>
              <a:t>2026 District 8 Tournament Rules  </a:t>
            </a:r>
          </a:p>
        </p:txBody>
      </p:sp>
      <p:sp>
        <p:nvSpPr>
          <p:cNvPr id="110595" name="Rectangle 3"/>
          <p:cNvSpPr>
            <a:spLocks noGrp="1" noChangeArrowheads="1"/>
          </p:cNvSpPr>
          <p:nvPr>
            <p:ph type="body" idx="4294967295"/>
          </p:nvPr>
        </p:nvSpPr>
        <p:spPr>
          <a:xfrm>
            <a:off x="282388" y="1792289"/>
            <a:ext cx="11214847" cy="4326124"/>
          </a:xfrm>
        </p:spPr>
        <p:txBody>
          <a:bodyPr>
            <a:normAutofit/>
          </a:bodyPr>
          <a:lstStyle/>
          <a:p>
            <a:pPr marL="342900" indent="-342900">
              <a:buFontTx/>
              <a:buChar char="•"/>
            </a:pPr>
            <a:r>
              <a:rPr lang="en-US" altLang="en-US" sz="3200" b="1" i="1" u="sng" dirty="0">
                <a:solidFill>
                  <a:srgbClr val="00B050"/>
                </a:solidFill>
                <a:effectLst>
                  <a:outerShdw blurRad="38100" dist="38100" dir="2700000" algn="tl">
                    <a:srgbClr val="000000">
                      <a:alpha val="43137"/>
                    </a:srgbClr>
                  </a:outerShdw>
                </a:effectLst>
              </a:rPr>
              <a:t>WHY</a:t>
            </a:r>
            <a:r>
              <a:rPr lang="en-US" altLang="en-US" b="1" dirty="0"/>
              <a:t> the international tournament is part of the Little League Program:</a:t>
            </a:r>
          </a:p>
          <a:p>
            <a:pPr marL="0" indent="0">
              <a:buNone/>
            </a:pPr>
            <a:r>
              <a:rPr lang="en-US" altLang="en-US" dirty="0">
                <a:solidFill>
                  <a:srgbClr val="FF0000"/>
                </a:solidFill>
              </a:rPr>
              <a:t>Little league is a program of service to youth.</a:t>
            </a:r>
            <a:r>
              <a:rPr lang="en-US" altLang="en-US" dirty="0"/>
              <a:t> It is geared to provide an outlet of healthful activity and training under good leadership in the atmosphere of wholesome community participation. The movement is </a:t>
            </a:r>
            <a:r>
              <a:rPr lang="en-US" altLang="en-US" dirty="0">
                <a:solidFill>
                  <a:srgbClr val="FF0000"/>
                </a:solidFill>
              </a:rPr>
              <a:t>dedicated to helping children become good and decent citizens</a:t>
            </a:r>
            <a:r>
              <a:rPr lang="en-US" altLang="en-US" dirty="0"/>
              <a:t>. It inspires them with a goal and enriches their lives towards the day when they must take their places in the world. It establishes the values of </a:t>
            </a:r>
            <a:r>
              <a:rPr lang="en-US" altLang="en-US" dirty="0">
                <a:solidFill>
                  <a:srgbClr val="FF0000"/>
                </a:solidFill>
              </a:rPr>
              <a:t>teamwork, sportsmanship, and fair play.</a:t>
            </a:r>
          </a:p>
          <a:p>
            <a:pPr marL="342900" indent="-342900">
              <a:buFontTx/>
              <a:buChar char="•"/>
            </a:pPr>
            <a:endParaRPr lang="en-US" altLang="en-US" dirty="0"/>
          </a:p>
          <a:p>
            <a:pPr eaLnBrk="1" hangingPunct="1"/>
            <a:endParaRPr lang="en-US" altLang="en-US" dirty="0"/>
          </a:p>
        </p:txBody>
      </p:sp>
    </p:spTree>
    <p:extLst>
      <p:ext uri="{BB962C8B-B14F-4D97-AF65-F5344CB8AC3E}">
        <p14:creationId xmlns:p14="http://schemas.microsoft.com/office/powerpoint/2010/main" val="115164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6B02-C068-41D7-A8EB-3DADF69D5A4B}"/>
              </a:ext>
            </a:extLst>
          </p:cNvPr>
          <p:cNvSpPr>
            <a:spLocks noGrp="1"/>
          </p:cNvSpPr>
          <p:nvPr>
            <p:ph type="title" idx="4294967295"/>
          </p:nvPr>
        </p:nvSpPr>
        <p:spPr>
          <a:xfrm>
            <a:off x="1494970" y="122747"/>
            <a:ext cx="8672513" cy="861785"/>
          </a:xfrm>
        </p:spPr>
        <p:txBody>
          <a:bodyPr>
            <a:normAutofit fontScale="90000"/>
          </a:bodyPr>
          <a:lstStyle/>
          <a:p>
            <a:r>
              <a:rPr lang="en-US" altLang="en-US" b="1" dirty="0"/>
              <a:t>2026 District 8 Tournament Rules –</a:t>
            </a:r>
            <a:br>
              <a:rPr lang="en-US" altLang="en-US" b="1" dirty="0"/>
            </a:br>
            <a:r>
              <a:rPr lang="en-US" altLang="en-US" b="1" dirty="0"/>
              <a:t>Runners Explained </a:t>
            </a:r>
            <a:endParaRPr lang="en-US" dirty="0"/>
          </a:p>
        </p:txBody>
      </p:sp>
      <p:sp>
        <p:nvSpPr>
          <p:cNvPr id="3" name="Content Placeholder 2">
            <a:extLst>
              <a:ext uri="{FF2B5EF4-FFF2-40B4-BE49-F238E27FC236}">
                <a16:creationId xmlns:a16="http://schemas.microsoft.com/office/drawing/2014/main" id="{969B91BB-B425-4047-9E26-66944E028857}"/>
              </a:ext>
            </a:extLst>
          </p:cNvPr>
          <p:cNvSpPr>
            <a:spLocks noGrp="1"/>
          </p:cNvSpPr>
          <p:nvPr>
            <p:ph idx="4294967295"/>
          </p:nvPr>
        </p:nvSpPr>
        <p:spPr>
          <a:xfrm>
            <a:off x="682173" y="1379538"/>
            <a:ext cx="10515600" cy="4905375"/>
          </a:xfrm>
        </p:spPr>
        <p:txBody>
          <a:bodyPr>
            <a:normAutofit fontScale="77500" lnSpcReduction="20000"/>
          </a:bodyPr>
          <a:lstStyle/>
          <a:p>
            <a:r>
              <a:rPr lang="en-US" sz="2600" dirty="0">
                <a:latin typeface="Calibri (Body)"/>
              </a:rPr>
              <a:t>Below Seniors </a:t>
            </a:r>
          </a:p>
          <a:p>
            <a:r>
              <a:rPr lang="en-US" sz="2400" dirty="0">
                <a:effectLst/>
                <a:latin typeface="Calibri (Body)"/>
              </a:rPr>
              <a:t>With two outs, a “Courtesy </a:t>
            </a:r>
            <a:r>
              <a:rPr lang="en-US" sz="2400" dirty="0">
                <a:latin typeface="Calibri (Body)"/>
              </a:rPr>
              <a:t>R</a:t>
            </a:r>
            <a:r>
              <a:rPr lang="en-US" sz="2400" dirty="0">
                <a:effectLst/>
                <a:latin typeface="Calibri (Body)"/>
              </a:rPr>
              <a:t>unner” may be used for </a:t>
            </a:r>
            <a:r>
              <a:rPr lang="en-US" sz="2400" dirty="0">
                <a:solidFill>
                  <a:srgbClr val="FF0000"/>
                </a:solidFill>
                <a:effectLst/>
                <a:latin typeface="Calibri (Body)"/>
              </a:rPr>
              <a:t>pitcher or catcher of record</a:t>
            </a:r>
            <a:r>
              <a:rPr lang="en-US" sz="2400" dirty="0">
                <a:effectLst/>
                <a:latin typeface="Calibri (Body)"/>
              </a:rPr>
              <a:t>. Runner must be the </a:t>
            </a:r>
            <a:r>
              <a:rPr lang="en-US" sz="2400" dirty="0">
                <a:solidFill>
                  <a:srgbClr val="FF0000"/>
                </a:solidFill>
                <a:effectLst/>
                <a:latin typeface="Calibri (Body)"/>
              </a:rPr>
              <a:t>player in the batting order who made the last out.</a:t>
            </a:r>
          </a:p>
          <a:p>
            <a:r>
              <a:rPr lang="en-US" sz="2400" dirty="0">
                <a:effectLst/>
                <a:latin typeface="Calibri (Body)"/>
              </a:rPr>
              <a:t>If the pitcher or catcher made the last out, and the other is on base then the last out must be used.</a:t>
            </a:r>
          </a:p>
          <a:p>
            <a:r>
              <a:rPr lang="en-US" sz="2400" dirty="0">
                <a:effectLst/>
                <a:latin typeface="Calibri (Body)"/>
              </a:rPr>
              <a:t>If both the pitcher and catcher of record are on base with two out the player the made the first out is placed closest to home.</a:t>
            </a:r>
          </a:p>
          <a:p>
            <a:r>
              <a:rPr lang="en-US" sz="2400" dirty="0">
                <a:latin typeface="Calibri (Body)"/>
              </a:rPr>
              <a:t>Every player must run the bases for their first time at bat.</a:t>
            </a:r>
          </a:p>
          <a:p>
            <a:endParaRPr lang="en-US" sz="2600" dirty="0">
              <a:latin typeface="Calibri (Body)"/>
            </a:endParaRPr>
          </a:p>
          <a:p>
            <a:r>
              <a:rPr lang="en-US" sz="2600" dirty="0">
                <a:latin typeface="Calibri (Body)"/>
              </a:rPr>
              <a:t>Seniors</a:t>
            </a:r>
          </a:p>
          <a:p>
            <a:r>
              <a:rPr lang="en-US" sz="2600" dirty="0">
                <a:latin typeface="Calibri (Body)"/>
              </a:rPr>
              <a:t>Pinch Runner – is a </a:t>
            </a:r>
            <a:r>
              <a:rPr lang="en-US" sz="2600" dirty="0">
                <a:solidFill>
                  <a:srgbClr val="FF0000"/>
                </a:solidFill>
                <a:latin typeface="Calibri (Body)"/>
              </a:rPr>
              <a:t>substitute</a:t>
            </a:r>
            <a:r>
              <a:rPr lang="en-US" sz="2600" dirty="0">
                <a:latin typeface="Calibri (Body)"/>
              </a:rPr>
              <a:t>.</a:t>
            </a:r>
          </a:p>
          <a:p>
            <a:r>
              <a:rPr lang="en-US" sz="2600" dirty="0">
                <a:latin typeface="Calibri (Body)"/>
              </a:rPr>
              <a:t>Special Pinch Runner – (not a substitute) Twice in a game but not more than one time per inning, a team may utilize a player who is not in the batting order as a special pinch runner for any offensive player .  </a:t>
            </a:r>
            <a:r>
              <a:rPr lang="en-US" sz="2600" dirty="0">
                <a:solidFill>
                  <a:srgbClr val="FF0000"/>
                </a:solidFill>
                <a:latin typeface="Calibri (Body)"/>
              </a:rPr>
              <a:t>A player may only be removed for a special pinch-runner one time during the game</a:t>
            </a:r>
            <a:r>
              <a:rPr lang="en-US" sz="2600" dirty="0">
                <a:latin typeface="Calibri (Body)"/>
              </a:rPr>
              <a:t>. The player for whom the pinch-runner runs is not subject to removal from the lineup. If the pinch-runner remains in the game as a substitute defensive or offensive player, the player may not be used again as a pinch-runner while in the batting order. </a:t>
            </a:r>
          </a:p>
          <a:p>
            <a:endParaRPr lang="en-US" dirty="0"/>
          </a:p>
          <a:p>
            <a:endParaRPr lang="en-US" dirty="0"/>
          </a:p>
        </p:txBody>
      </p:sp>
    </p:spTree>
    <p:extLst>
      <p:ext uri="{BB962C8B-B14F-4D97-AF65-F5344CB8AC3E}">
        <p14:creationId xmlns:p14="http://schemas.microsoft.com/office/powerpoint/2010/main" val="3541779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446298" y="1621066"/>
            <a:ext cx="11231563" cy="5065713"/>
          </a:xfrm>
        </p:spPr>
        <p:txBody>
          <a:bodyPr>
            <a:normAutofit/>
          </a:bodyPr>
          <a:lstStyle/>
          <a:p>
            <a:pPr>
              <a:lnSpc>
                <a:spcPct val="80000"/>
              </a:lnSpc>
            </a:pPr>
            <a:r>
              <a:rPr lang="en-US" altLang="en-US" sz="2200" dirty="0"/>
              <a:t>After entering the Batter’s Box, the </a:t>
            </a:r>
            <a:r>
              <a:rPr lang="en-US" altLang="en-US" sz="2200" dirty="0">
                <a:solidFill>
                  <a:srgbClr val="FF0000"/>
                </a:solidFill>
              </a:rPr>
              <a:t>batter must remain in the box with at least one foot</a:t>
            </a:r>
            <a:r>
              <a:rPr lang="en-US" altLang="en-US" sz="2200" dirty="0"/>
              <a:t> throughout the at bat.</a:t>
            </a:r>
          </a:p>
          <a:p>
            <a:pPr>
              <a:lnSpc>
                <a:spcPct val="80000"/>
              </a:lnSpc>
            </a:pPr>
            <a:r>
              <a:rPr lang="en-US" altLang="en-US" sz="2400" b="1" u="sng" dirty="0"/>
              <a:t>EXCEPTIONS</a:t>
            </a:r>
            <a:r>
              <a:rPr lang="en-US" altLang="en-US" sz="2400" dirty="0"/>
              <a:t>:</a:t>
            </a:r>
          </a:p>
          <a:p>
            <a:pPr lvl="1">
              <a:lnSpc>
                <a:spcPct val="80000"/>
              </a:lnSpc>
            </a:pPr>
            <a:r>
              <a:rPr lang="en-US" altLang="en-US" sz="2000" dirty="0"/>
              <a:t>On a swing, slap, or check swing</a:t>
            </a:r>
          </a:p>
          <a:p>
            <a:pPr lvl="1">
              <a:lnSpc>
                <a:spcPct val="80000"/>
              </a:lnSpc>
            </a:pPr>
            <a:r>
              <a:rPr lang="en-US" altLang="en-US" sz="2000" dirty="0"/>
              <a:t>When forced out of the box by a pitch</a:t>
            </a:r>
          </a:p>
          <a:p>
            <a:pPr lvl="1">
              <a:lnSpc>
                <a:spcPct val="80000"/>
              </a:lnSpc>
            </a:pPr>
            <a:r>
              <a:rPr lang="en-US" altLang="en-US" sz="2000" dirty="0"/>
              <a:t>When the batter attempts a “drag bunt”</a:t>
            </a:r>
          </a:p>
          <a:p>
            <a:pPr lvl="1">
              <a:lnSpc>
                <a:spcPct val="80000"/>
              </a:lnSpc>
            </a:pPr>
            <a:r>
              <a:rPr lang="en-US" altLang="en-US" sz="2000" dirty="0"/>
              <a:t>When the catcher does not catch the pitched ball</a:t>
            </a:r>
          </a:p>
          <a:p>
            <a:pPr lvl="1">
              <a:lnSpc>
                <a:spcPct val="80000"/>
              </a:lnSpc>
            </a:pPr>
            <a:r>
              <a:rPr lang="en-US" altLang="en-US" sz="2000" dirty="0"/>
              <a:t>When a play has been attempted</a:t>
            </a:r>
          </a:p>
          <a:p>
            <a:pPr lvl="1">
              <a:lnSpc>
                <a:spcPct val="80000"/>
              </a:lnSpc>
            </a:pPr>
            <a:r>
              <a:rPr lang="en-US" altLang="en-US" sz="2000" dirty="0"/>
              <a:t>When time has been called</a:t>
            </a:r>
          </a:p>
          <a:p>
            <a:pPr lvl="1">
              <a:lnSpc>
                <a:spcPct val="80000"/>
              </a:lnSpc>
            </a:pPr>
            <a:r>
              <a:rPr lang="en-US" altLang="en-US" sz="2000" dirty="0"/>
              <a:t>When the pitcher leaves the dirt area of the pitching mound or takes a position more than five feet from the pitcher’s plate after receiving the ball or the catcher leaves the catcher’s box</a:t>
            </a:r>
          </a:p>
          <a:p>
            <a:pPr lvl="1">
              <a:lnSpc>
                <a:spcPct val="80000"/>
              </a:lnSpc>
            </a:pPr>
            <a:r>
              <a:rPr lang="en-US" altLang="en-US" sz="2000" dirty="0"/>
              <a:t>On a three ball count pitch that is a strike that the batter thinks is a ball</a:t>
            </a:r>
          </a:p>
          <a:p>
            <a:pPr>
              <a:lnSpc>
                <a:spcPct val="80000"/>
              </a:lnSpc>
            </a:pPr>
            <a:r>
              <a:rPr lang="en-US" altLang="en-US" sz="2400" b="1" u="sng" dirty="0"/>
              <a:t>Penalty</a:t>
            </a:r>
            <a:r>
              <a:rPr lang="en-US" altLang="en-US" sz="2400" dirty="0"/>
              <a:t>: </a:t>
            </a:r>
            <a:r>
              <a:rPr lang="en-US" altLang="en-US" sz="2000" dirty="0"/>
              <a:t>The umpire shall </a:t>
            </a:r>
            <a:r>
              <a:rPr lang="en-US" altLang="en-US" sz="2000" dirty="0">
                <a:solidFill>
                  <a:srgbClr val="FF0000"/>
                </a:solidFill>
              </a:rPr>
              <a:t>warn</a:t>
            </a:r>
            <a:r>
              <a:rPr lang="en-US" altLang="en-US" sz="2000" dirty="0"/>
              <a:t> the batter. After one warning, the umpire shall call a </a:t>
            </a:r>
            <a:r>
              <a:rPr lang="en-US" altLang="en-US" sz="2000" dirty="0">
                <a:solidFill>
                  <a:srgbClr val="FF0000"/>
                </a:solidFill>
              </a:rPr>
              <a:t>strike</a:t>
            </a:r>
            <a:r>
              <a:rPr lang="en-US" altLang="en-US" sz="2000" dirty="0"/>
              <a:t>. Any number of strikes can be called on a batter. </a:t>
            </a:r>
          </a:p>
          <a:p>
            <a:pPr>
              <a:lnSpc>
                <a:spcPct val="80000"/>
              </a:lnSpc>
            </a:pPr>
            <a:r>
              <a:rPr lang="en-US" altLang="en-US" sz="2000" b="1" u="sng" dirty="0"/>
              <a:t>AR</a:t>
            </a:r>
            <a:r>
              <a:rPr lang="en-US" altLang="en-US" sz="2000" dirty="0"/>
              <a:t>: Only one warning needs to be issued </a:t>
            </a:r>
            <a:r>
              <a:rPr lang="en-US" altLang="en-US" sz="2000" dirty="0">
                <a:solidFill>
                  <a:srgbClr val="FF0000"/>
                </a:solidFill>
              </a:rPr>
              <a:t>per team </a:t>
            </a:r>
            <a:r>
              <a:rPr lang="en-US" altLang="en-US" sz="2000" dirty="0"/>
              <a:t>before the umpire can start calling strikes for violation of this rule.</a:t>
            </a:r>
            <a:endParaRPr lang="en-US" altLang="en-US" sz="2400" dirty="0"/>
          </a:p>
        </p:txBody>
      </p:sp>
      <p:sp>
        <p:nvSpPr>
          <p:cNvPr id="110594" name="Rectangle 2"/>
          <p:cNvSpPr>
            <a:spLocks noGrp="1" noChangeArrowheads="1"/>
          </p:cNvSpPr>
          <p:nvPr>
            <p:ph type="title" idx="4294967295"/>
          </p:nvPr>
        </p:nvSpPr>
        <p:spPr>
          <a:xfrm>
            <a:off x="1883210" y="571342"/>
            <a:ext cx="7953375" cy="989012"/>
          </a:xfrm>
        </p:spPr>
        <p:txBody>
          <a:bodyPr>
            <a:noAutofit/>
          </a:bodyPr>
          <a:lstStyle/>
          <a:p>
            <a:pPr algn="ctr"/>
            <a:r>
              <a:rPr lang="en-US" altLang="en-US" b="1" dirty="0"/>
              <a:t>2026 District 8 Tournament Rules – </a:t>
            </a:r>
            <a:br>
              <a:rPr lang="en-US" altLang="en-US" b="1" dirty="0"/>
            </a:br>
            <a:r>
              <a:rPr lang="en-US" altLang="en-US" sz="2800" b="1" dirty="0"/>
              <a:t>Rule 6.02 </a:t>
            </a:r>
            <a:r>
              <a:rPr lang="en-US" altLang="en-US" sz="2800" b="1" dirty="0">
                <a:solidFill>
                  <a:srgbClr val="FF0000"/>
                </a:solidFill>
              </a:rPr>
              <a:t>(Foot-in-Box Rule)</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2863352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0" y="1379499"/>
            <a:ext cx="11231563" cy="4837112"/>
          </a:xfrm>
        </p:spPr>
        <p:txBody>
          <a:bodyPr>
            <a:normAutofit lnSpcReduction="10000"/>
          </a:bodyPr>
          <a:lstStyle/>
          <a:p>
            <a:pPr lvl="1"/>
            <a:r>
              <a:rPr lang="en-US" altLang="en-US" dirty="0"/>
              <a:t>Rule 6.08 </a:t>
            </a:r>
            <a:r>
              <a:rPr lang="en-US" altLang="en-US" dirty="0">
                <a:solidFill>
                  <a:srgbClr val="FF0000"/>
                </a:solidFill>
              </a:rPr>
              <a:t>(Intentional Walk Rule - All Divisions of Baseball and Softball.</a:t>
            </a:r>
          </a:p>
          <a:p>
            <a:pPr lvl="1"/>
            <a:endParaRPr lang="en-US" altLang="en-US" dirty="0">
              <a:solidFill>
                <a:srgbClr val="FF0000"/>
              </a:solidFill>
            </a:endParaRPr>
          </a:p>
          <a:p>
            <a:pPr lvl="1"/>
            <a:r>
              <a:rPr lang="en-US" altLang="en-US" dirty="0">
                <a:solidFill>
                  <a:srgbClr val="FF0000"/>
                </a:solidFill>
              </a:rPr>
              <a:t>At any time during an at bat</a:t>
            </a:r>
            <a:r>
              <a:rPr lang="en-US" altLang="en-US" dirty="0"/>
              <a:t>, the defense elects to “Intentionally Walk” the batter by announcing such decision to the plate umpire.</a:t>
            </a:r>
          </a:p>
          <a:p>
            <a:pPr lvl="1"/>
            <a:endParaRPr lang="en-US" altLang="en-US" dirty="0"/>
          </a:p>
          <a:p>
            <a:pPr lvl="1"/>
            <a:r>
              <a:rPr lang="en-US" altLang="en-US" dirty="0"/>
              <a:t>Such notification must be made by the defensive manager. The </a:t>
            </a:r>
            <a:r>
              <a:rPr lang="en-US" altLang="en-US" dirty="0">
                <a:solidFill>
                  <a:srgbClr val="FF0000"/>
                </a:solidFill>
              </a:rPr>
              <a:t>manager must request and be granted “time” </a:t>
            </a:r>
            <a:r>
              <a:rPr lang="en-US" altLang="en-US" dirty="0"/>
              <a:t>by the umpire and then inform the umpire of the defense’s intent to walk the batter.</a:t>
            </a:r>
          </a:p>
          <a:p>
            <a:pPr lvl="1"/>
            <a:endParaRPr lang="en-US" altLang="en-US" dirty="0"/>
          </a:p>
          <a:p>
            <a:pPr lvl="1"/>
            <a:r>
              <a:rPr lang="en-US" altLang="en-US" dirty="0"/>
              <a:t>The ball is dead and no other runners may advance unless forced by the batter’s award. </a:t>
            </a:r>
            <a:r>
              <a:rPr lang="en-US" dirty="0">
                <a:solidFill>
                  <a:srgbClr val="FF0000"/>
                </a:solidFill>
              </a:rPr>
              <a:t>The appropriate number of p</a:t>
            </a:r>
            <a:r>
              <a:rPr lang="en-US" altLang="en-US" dirty="0">
                <a:solidFill>
                  <a:srgbClr val="FF0000"/>
                </a:solidFill>
              </a:rPr>
              <a:t>itches will be added to the pitch count.</a:t>
            </a:r>
          </a:p>
          <a:p>
            <a:pPr lvl="1"/>
            <a:endParaRPr lang="en-US" altLang="en-US" dirty="0">
              <a:solidFill>
                <a:srgbClr val="FF0000"/>
              </a:solidFill>
            </a:endParaRPr>
          </a:p>
          <a:p>
            <a:pPr lvl="1"/>
            <a:r>
              <a:rPr lang="en-US" sz="2400" dirty="0">
                <a:solidFill>
                  <a:srgbClr val="FF0000"/>
                </a:solidFill>
                <a:effectLst/>
                <a:latin typeface="Arial" panose="020B0604020202020204" pitchFamily="34" charset="0"/>
              </a:rPr>
              <a:t>A player </a:t>
            </a:r>
            <a:r>
              <a:rPr lang="en-US" sz="2400" dirty="0">
                <a:effectLst/>
                <a:latin typeface="Arial" panose="020B0604020202020204" pitchFamily="34" charset="0"/>
              </a:rPr>
              <a:t>may only be intentionally walked by announcing such decision to the home plate umpire </a:t>
            </a:r>
            <a:r>
              <a:rPr lang="en-US" sz="2400" dirty="0">
                <a:solidFill>
                  <a:srgbClr val="FF0000"/>
                </a:solidFill>
                <a:effectLst/>
                <a:latin typeface="Arial" panose="020B0604020202020204" pitchFamily="34" charset="0"/>
              </a:rPr>
              <a:t>one time during the course of the game</a:t>
            </a:r>
            <a:r>
              <a:rPr lang="en-US" sz="2400" dirty="0">
                <a:effectLst/>
                <a:latin typeface="Arial" panose="020B0604020202020204" pitchFamily="34" charset="0"/>
              </a:rPr>
              <a:t>.</a:t>
            </a:r>
            <a:endParaRPr lang="en-US" altLang="en-US" dirty="0">
              <a:solidFill>
                <a:srgbClr val="FF0000"/>
              </a:solidFill>
            </a:endParaRPr>
          </a:p>
          <a:p>
            <a:pPr eaLnBrk="1" hangingPunct="1"/>
            <a:endParaRPr lang="en-US" altLang="en-US" dirty="0"/>
          </a:p>
        </p:txBody>
      </p:sp>
      <p:sp>
        <p:nvSpPr>
          <p:cNvPr id="110594" name="Rectangle 2"/>
          <p:cNvSpPr>
            <a:spLocks noGrp="1" noChangeArrowheads="1"/>
          </p:cNvSpPr>
          <p:nvPr>
            <p:ph type="title" idx="4294967295"/>
          </p:nvPr>
        </p:nvSpPr>
        <p:spPr>
          <a:xfrm>
            <a:off x="1970169" y="453549"/>
            <a:ext cx="7953375" cy="989012"/>
          </a:xfrm>
        </p:spPr>
        <p:txBody>
          <a:bodyPr>
            <a:noAutofit/>
          </a:bodyPr>
          <a:lstStyle/>
          <a:p>
            <a:pPr algn="ctr"/>
            <a:r>
              <a:rPr lang="en-US" altLang="en-US" b="1" dirty="0"/>
              <a:t>2026 District 8 Tournament Rules – </a:t>
            </a:r>
            <a:br>
              <a:rPr lang="en-US" altLang="en-US" b="1" dirty="0"/>
            </a:br>
            <a:r>
              <a:rPr lang="en-US" altLang="en-US" sz="2800" b="1" dirty="0"/>
              <a:t>Rule 6.08 </a:t>
            </a:r>
            <a:r>
              <a:rPr lang="en-US" altLang="en-US" sz="2800" b="1" dirty="0">
                <a:solidFill>
                  <a:srgbClr val="FF0000"/>
                </a:solidFill>
              </a:rPr>
              <a:t>Intentional Walk Rule</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834883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02166" y="1792288"/>
            <a:ext cx="10629397" cy="4837112"/>
          </a:xfrm>
        </p:spPr>
        <p:txBody>
          <a:bodyPr>
            <a:normAutofit/>
          </a:bodyPr>
          <a:lstStyle/>
          <a:p>
            <a:r>
              <a:rPr lang="en-US" altLang="en-US" sz="3200" u="sng" dirty="0"/>
              <a:t>Base Awards </a:t>
            </a:r>
            <a:r>
              <a:rPr lang="en-US" altLang="en-US" sz="3200" dirty="0"/>
              <a:t>(each runner including the batter/runner)</a:t>
            </a:r>
          </a:p>
          <a:p>
            <a:pPr lvl="1"/>
            <a:r>
              <a:rPr lang="en-US" altLang="en-US" sz="2800" dirty="0">
                <a:solidFill>
                  <a:srgbClr val="00B050"/>
                </a:solidFill>
              </a:rPr>
              <a:t>3 bases </a:t>
            </a:r>
            <a:r>
              <a:rPr lang="en-US" altLang="en-US" sz="2800" dirty="0"/>
              <a:t>if a </a:t>
            </a:r>
            <a:r>
              <a:rPr lang="en-US" altLang="en-US" sz="2800" dirty="0">
                <a:solidFill>
                  <a:srgbClr val="FF0000"/>
                </a:solidFill>
              </a:rPr>
              <a:t>fair ball is touched </a:t>
            </a:r>
            <a:r>
              <a:rPr lang="en-US" altLang="en-US" sz="2800" dirty="0"/>
              <a:t>by detached equipment</a:t>
            </a:r>
          </a:p>
          <a:p>
            <a:pPr lvl="1"/>
            <a:r>
              <a:rPr lang="en-US" altLang="en-US" sz="2800" dirty="0">
                <a:solidFill>
                  <a:srgbClr val="00B050"/>
                </a:solidFill>
              </a:rPr>
              <a:t>2 bases </a:t>
            </a:r>
            <a:r>
              <a:rPr lang="en-US" altLang="en-US" sz="2800" dirty="0"/>
              <a:t>if a </a:t>
            </a:r>
            <a:r>
              <a:rPr lang="en-US" altLang="en-US" sz="2800" dirty="0">
                <a:solidFill>
                  <a:srgbClr val="FF0000"/>
                </a:solidFill>
              </a:rPr>
              <a:t>thrown ball is touched </a:t>
            </a:r>
            <a:r>
              <a:rPr lang="en-US" altLang="en-US" sz="2800" dirty="0"/>
              <a:t>by detached equipment</a:t>
            </a:r>
          </a:p>
          <a:p>
            <a:pPr lvl="1"/>
            <a:r>
              <a:rPr lang="en-US" altLang="en-US" sz="2800" dirty="0">
                <a:solidFill>
                  <a:srgbClr val="00B050"/>
                </a:solidFill>
              </a:rPr>
              <a:t>2 bases </a:t>
            </a:r>
            <a:r>
              <a:rPr lang="en-US" altLang="en-US" sz="2800" dirty="0"/>
              <a:t>when a </a:t>
            </a:r>
            <a:r>
              <a:rPr lang="en-US" altLang="en-US" sz="2800" dirty="0">
                <a:solidFill>
                  <a:srgbClr val="FF0000"/>
                </a:solidFill>
              </a:rPr>
              <a:t>thrown ball goes out of play</a:t>
            </a:r>
          </a:p>
          <a:p>
            <a:pPr lvl="2"/>
            <a:r>
              <a:rPr lang="en-US" altLang="en-US" sz="2400" i="1" dirty="0">
                <a:solidFill>
                  <a:srgbClr val="FF0000"/>
                </a:solidFill>
              </a:rPr>
              <a:t>Time of pitch </a:t>
            </a:r>
            <a:r>
              <a:rPr lang="en-US" altLang="en-US" sz="2400" i="1" dirty="0"/>
              <a:t>if throw is first play by an infielder</a:t>
            </a:r>
          </a:p>
          <a:p>
            <a:pPr lvl="2"/>
            <a:r>
              <a:rPr lang="en-US" altLang="en-US" sz="2400" i="1" dirty="0">
                <a:solidFill>
                  <a:srgbClr val="FF0000"/>
                </a:solidFill>
              </a:rPr>
              <a:t>Time of </a:t>
            </a:r>
            <a:r>
              <a:rPr lang="en-US" altLang="en-US" sz="2400" i="1" dirty="0"/>
              <a:t>throw in all other cases</a:t>
            </a:r>
          </a:p>
          <a:p>
            <a:pPr lvl="1"/>
            <a:r>
              <a:rPr lang="en-US" altLang="en-US" sz="2800" dirty="0">
                <a:solidFill>
                  <a:srgbClr val="00B050"/>
                </a:solidFill>
              </a:rPr>
              <a:t>1 base </a:t>
            </a:r>
            <a:r>
              <a:rPr lang="en-US" altLang="en-US" sz="2800" dirty="0"/>
              <a:t>when a </a:t>
            </a:r>
            <a:r>
              <a:rPr lang="en-US" altLang="en-US" sz="2800" dirty="0">
                <a:solidFill>
                  <a:srgbClr val="FF0000"/>
                </a:solidFill>
              </a:rPr>
              <a:t>pitched ball </a:t>
            </a:r>
            <a:r>
              <a:rPr lang="en-US" altLang="en-US" sz="2800" dirty="0"/>
              <a:t>goes out of play</a:t>
            </a:r>
          </a:p>
          <a:p>
            <a:pPr lvl="1"/>
            <a:r>
              <a:rPr lang="en-US" altLang="en-US" sz="2800" dirty="0">
                <a:solidFill>
                  <a:srgbClr val="00B050"/>
                </a:solidFill>
              </a:rPr>
              <a:t>1 base </a:t>
            </a:r>
            <a:r>
              <a:rPr lang="en-US" altLang="en-US" sz="2800" dirty="0"/>
              <a:t>if a </a:t>
            </a:r>
            <a:r>
              <a:rPr lang="en-US" altLang="en-US" sz="2800" dirty="0">
                <a:solidFill>
                  <a:srgbClr val="FF0000"/>
                </a:solidFill>
              </a:rPr>
              <a:t>fielder touches a pitched ball </a:t>
            </a:r>
            <a:r>
              <a:rPr lang="en-US" altLang="en-US" sz="2800" dirty="0"/>
              <a:t>with detached equipment</a:t>
            </a:r>
          </a:p>
          <a:p>
            <a:pPr lvl="1"/>
            <a:r>
              <a:rPr lang="en-US" altLang="en-US" sz="2800" dirty="0"/>
              <a:t>Batter is entitled to </a:t>
            </a:r>
            <a:r>
              <a:rPr lang="en-US" altLang="en-US" sz="2800" dirty="0">
                <a:solidFill>
                  <a:srgbClr val="00B050"/>
                </a:solidFill>
              </a:rPr>
              <a:t>one base </a:t>
            </a:r>
            <a:r>
              <a:rPr lang="en-US" altLang="en-US" sz="2800" dirty="0"/>
              <a:t>if hit by a pitched ball (not in the strike zone)</a:t>
            </a:r>
          </a:p>
          <a:p>
            <a:pPr eaLnBrk="1" hangingPunct="1"/>
            <a:endParaRPr lang="en-US" altLang="en-US" dirty="0"/>
          </a:p>
        </p:txBody>
      </p:sp>
      <p:sp>
        <p:nvSpPr>
          <p:cNvPr id="110594" name="Rectangle 2"/>
          <p:cNvSpPr>
            <a:spLocks noGrp="1" noChangeArrowheads="1"/>
          </p:cNvSpPr>
          <p:nvPr>
            <p:ph type="title" idx="4294967295"/>
          </p:nvPr>
        </p:nvSpPr>
        <p:spPr>
          <a:xfrm>
            <a:off x="1750742" y="546411"/>
            <a:ext cx="7953375" cy="974106"/>
          </a:xfrm>
        </p:spPr>
        <p:txBody>
          <a:bodyPr>
            <a:noAutofit/>
          </a:bodyPr>
          <a:lstStyle/>
          <a:p>
            <a:pPr algn="ctr"/>
            <a:r>
              <a:rPr lang="en-US" altLang="en-US" b="1" dirty="0"/>
              <a:t>2026 District 8 Tournament Rules – </a:t>
            </a:r>
            <a:br>
              <a:rPr lang="en-US" altLang="en-US" b="1" dirty="0"/>
            </a:br>
            <a:r>
              <a:rPr lang="en-US" altLang="en-US" sz="2800" b="1" dirty="0"/>
              <a:t>Rule 7 - </a:t>
            </a:r>
            <a:r>
              <a:rPr lang="en-US" altLang="en-US" sz="2800" b="1" dirty="0">
                <a:solidFill>
                  <a:srgbClr val="FF0000"/>
                </a:solidFill>
              </a:rPr>
              <a:t>Base Awards</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602453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02166" y="1716088"/>
            <a:ext cx="10629397" cy="4573587"/>
          </a:xfrm>
        </p:spPr>
        <p:txBody>
          <a:bodyPr>
            <a:normAutofit fontScale="70000" lnSpcReduction="20000"/>
          </a:bodyPr>
          <a:lstStyle/>
          <a:p>
            <a:r>
              <a:rPr lang="en-US" dirty="0"/>
              <a:t>Under no circumstances shall a player pitch in three (3) consecutive days</a:t>
            </a:r>
            <a:endParaRPr lang="en-US" i="1" dirty="0"/>
          </a:p>
          <a:p>
            <a:r>
              <a:rPr lang="en-US" altLang="en-US" dirty="0"/>
              <a:t>The windup or set position may be used at any time</a:t>
            </a:r>
          </a:p>
          <a:p>
            <a:r>
              <a:rPr lang="en-US" altLang="en-US" dirty="0"/>
              <a:t>Illegal pitch with bases unoccupied shall be called a ball</a:t>
            </a:r>
          </a:p>
          <a:p>
            <a:r>
              <a:rPr lang="en-US" altLang="en-US" dirty="0"/>
              <a:t>There is </a:t>
            </a:r>
            <a:r>
              <a:rPr lang="en-US" altLang="en-US" dirty="0">
                <a:solidFill>
                  <a:srgbClr val="00B050"/>
                </a:solidFill>
              </a:rPr>
              <a:t>no balk in LLB </a:t>
            </a:r>
            <a:r>
              <a:rPr lang="en-US" altLang="en-US" dirty="0"/>
              <a:t>(</a:t>
            </a:r>
            <a:r>
              <a:rPr lang="en-US" altLang="en-US" dirty="0">
                <a:solidFill>
                  <a:srgbClr val="FF0000"/>
                </a:solidFill>
              </a:rPr>
              <a:t>Balk rules apply to </a:t>
            </a:r>
            <a:r>
              <a:rPr lang="en-US" altLang="en-US" dirty="0" err="1">
                <a:solidFill>
                  <a:srgbClr val="FF0000"/>
                </a:solidFill>
              </a:rPr>
              <a:t>Int</a:t>
            </a:r>
            <a:r>
              <a:rPr lang="en-US" altLang="en-US" dirty="0">
                <a:solidFill>
                  <a:srgbClr val="FF0000"/>
                </a:solidFill>
              </a:rPr>
              <a:t>/Jr/Sr</a:t>
            </a:r>
            <a:r>
              <a:rPr lang="en-US" altLang="en-US" dirty="0"/>
              <a:t>)</a:t>
            </a:r>
          </a:p>
          <a:p>
            <a:r>
              <a:rPr lang="en-US" altLang="en-US" dirty="0"/>
              <a:t>A ball which slips out of the pitcher’s hands and crosses the foul line shall be called a ball, otherwise “no pitch” (Balk if runners are on base in </a:t>
            </a:r>
            <a:r>
              <a:rPr lang="en-US" altLang="en-US" dirty="0" err="1"/>
              <a:t>Int</a:t>
            </a:r>
            <a:r>
              <a:rPr lang="en-US" altLang="en-US" dirty="0"/>
              <a:t>/Jr/Sr)</a:t>
            </a:r>
          </a:p>
          <a:p>
            <a:r>
              <a:rPr lang="en-US" altLang="en-US" dirty="0"/>
              <a:t>Pitcher shall not bring his hand to his mouth </a:t>
            </a:r>
            <a:r>
              <a:rPr lang="en-US" altLang="en-US" b="1" i="1" dirty="0">
                <a:solidFill>
                  <a:srgbClr val="FF0000"/>
                </a:solidFill>
              </a:rPr>
              <a:t>while on the pitcher’s rubber</a:t>
            </a:r>
            <a:r>
              <a:rPr lang="en-US" altLang="en-US" dirty="0"/>
              <a:t> – Penalty for this is a ball</a:t>
            </a:r>
          </a:p>
          <a:p>
            <a:r>
              <a:rPr lang="en-US" altLang="en-US" dirty="0"/>
              <a:t>Pitcher shall not deface the ball in any manner (penalty ball + warning)</a:t>
            </a:r>
          </a:p>
          <a:p>
            <a:r>
              <a:rPr lang="en-US" altLang="en-US" dirty="0"/>
              <a:t>Pitcher shall not intentionally pitch at the batter</a:t>
            </a:r>
          </a:p>
          <a:p>
            <a:r>
              <a:rPr lang="en-US" altLang="en-US" dirty="0"/>
              <a:t>8 warm up pitches or </a:t>
            </a:r>
            <a:r>
              <a:rPr lang="en-US" altLang="en-US" b="1" i="1" dirty="0">
                <a:solidFill>
                  <a:srgbClr val="FF0000"/>
                </a:solidFill>
              </a:rPr>
              <a:t>1 minute between innings</a:t>
            </a:r>
          </a:p>
          <a:p>
            <a:r>
              <a:rPr lang="en-US" altLang="en-US" dirty="0"/>
              <a:t>Pitcher shall deliver the ball within 20 seconds (</a:t>
            </a:r>
            <a:r>
              <a:rPr lang="en-US" altLang="en-US" b="1" dirty="0"/>
              <a:t>P</a:t>
            </a:r>
            <a:r>
              <a:rPr lang="en-US" altLang="en-US" dirty="0"/>
              <a:t>: </a:t>
            </a:r>
            <a:r>
              <a:rPr lang="en-US" altLang="en-US" b="1" dirty="0"/>
              <a:t>B</a:t>
            </a:r>
            <a:r>
              <a:rPr lang="en-US" altLang="en-US" b="1" i="1" dirty="0"/>
              <a:t>all</a:t>
            </a:r>
            <a:r>
              <a:rPr lang="en-US" altLang="en-US" dirty="0"/>
              <a:t>)</a:t>
            </a:r>
          </a:p>
          <a:p>
            <a:r>
              <a:rPr lang="en-US" altLang="en-US" dirty="0"/>
              <a:t>Pitcher must be replaced on the </a:t>
            </a:r>
            <a:r>
              <a:rPr lang="en-US" altLang="en-US" b="1" i="1" u="sng" dirty="0">
                <a:solidFill>
                  <a:srgbClr val="FF0000"/>
                </a:solidFill>
              </a:rPr>
              <a:t>2</a:t>
            </a:r>
            <a:r>
              <a:rPr lang="en-US" altLang="en-US" b="1" i="1" u="sng" baseline="30000" dirty="0">
                <a:solidFill>
                  <a:srgbClr val="FF0000"/>
                </a:solidFill>
              </a:rPr>
              <a:t>nd</a:t>
            </a:r>
            <a:r>
              <a:rPr lang="en-US" altLang="en-US" b="1" i="1" u="sng" dirty="0">
                <a:solidFill>
                  <a:srgbClr val="FF0000"/>
                </a:solidFill>
              </a:rPr>
              <a:t> visit </a:t>
            </a:r>
            <a:r>
              <a:rPr lang="en-US" altLang="en-US" dirty="0">
                <a:solidFill>
                  <a:srgbClr val="FF0000"/>
                </a:solidFill>
              </a:rPr>
              <a:t>in one inning , (8 to 10s - 3</a:t>
            </a:r>
            <a:r>
              <a:rPr lang="en-US" altLang="en-US" baseline="30000" dirty="0">
                <a:solidFill>
                  <a:srgbClr val="FF0000"/>
                </a:solidFill>
              </a:rPr>
              <a:t>Rd</a:t>
            </a:r>
            <a:r>
              <a:rPr lang="en-US" altLang="en-US" dirty="0">
                <a:solidFill>
                  <a:srgbClr val="FF0000"/>
                </a:solidFill>
              </a:rPr>
              <a:t> visit in one inning)</a:t>
            </a:r>
          </a:p>
          <a:p>
            <a:r>
              <a:rPr lang="en-US" altLang="en-US" dirty="0"/>
              <a:t>Pitcher must be replaced on the </a:t>
            </a:r>
            <a:r>
              <a:rPr lang="en-US" altLang="en-US" b="1" i="1" u="sng" dirty="0">
                <a:solidFill>
                  <a:srgbClr val="FF0000"/>
                </a:solidFill>
              </a:rPr>
              <a:t>3</a:t>
            </a:r>
            <a:r>
              <a:rPr lang="en-US" altLang="en-US" b="1" i="1" u="sng" baseline="30000" dirty="0">
                <a:solidFill>
                  <a:srgbClr val="FF0000"/>
                </a:solidFill>
              </a:rPr>
              <a:t>rd</a:t>
            </a:r>
            <a:r>
              <a:rPr lang="en-US" altLang="en-US" b="1" i="1" u="sng" dirty="0">
                <a:solidFill>
                  <a:srgbClr val="FF0000"/>
                </a:solidFill>
              </a:rPr>
              <a:t> visit </a:t>
            </a:r>
            <a:r>
              <a:rPr lang="en-US" altLang="en-US" dirty="0">
                <a:solidFill>
                  <a:srgbClr val="FF0000"/>
                </a:solidFill>
              </a:rPr>
              <a:t>in one game, (8 to 10s - 4</a:t>
            </a:r>
            <a:r>
              <a:rPr lang="en-US" altLang="en-US" baseline="30000" dirty="0">
                <a:solidFill>
                  <a:srgbClr val="FF0000"/>
                </a:solidFill>
              </a:rPr>
              <a:t>th</a:t>
            </a:r>
            <a:r>
              <a:rPr lang="en-US" altLang="en-US" dirty="0">
                <a:solidFill>
                  <a:srgbClr val="FF0000"/>
                </a:solidFill>
              </a:rPr>
              <a:t> visit in one game)</a:t>
            </a:r>
          </a:p>
          <a:p>
            <a:endParaRPr lang="en-US" altLang="en-US" dirty="0">
              <a:solidFill>
                <a:srgbClr val="FF0000"/>
              </a:solidFill>
            </a:endParaRPr>
          </a:p>
          <a:p>
            <a:pPr eaLnBrk="1" hangingPunct="1"/>
            <a:endParaRPr lang="en-US" altLang="en-US" dirty="0"/>
          </a:p>
        </p:txBody>
      </p:sp>
      <p:sp>
        <p:nvSpPr>
          <p:cNvPr id="110594" name="Rectangle 2"/>
          <p:cNvSpPr>
            <a:spLocks noGrp="1" noChangeArrowheads="1"/>
          </p:cNvSpPr>
          <p:nvPr>
            <p:ph type="title" idx="4294967295"/>
          </p:nvPr>
        </p:nvSpPr>
        <p:spPr>
          <a:xfrm>
            <a:off x="1940176" y="438680"/>
            <a:ext cx="7953375" cy="989012"/>
          </a:xfrm>
        </p:spPr>
        <p:txBody>
          <a:bodyPr>
            <a:noAutofit/>
          </a:bodyPr>
          <a:lstStyle/>
          <a:p>
            <a:pPr algn="ctr"/>
            <a:r>
              <a:rPr lang="en-US" altLang="en-US" b="1" dirty="0"/>
              <a:t>2026 District 8 Tournament Rules – </a:t>
            </a:r>
            <a:br>
              <a:rPr lang="en-US" altLang="en-US" b="1" dirty="0"/>
            </a:br>
            <a:r>
              <a:rPr lang="en-US" altLang="en-US" sz="2800" b="1" dirty="0"/>
              <a:t>Rule 8 </a:t>
            </a:r>
            <a:r>
              <a:rPr lang="en-US" altLang="en-US" sz="2800" b="1" dirty="0">
                <a:solidFill>
                  <a:srgbClr val="FF0000"/>
                </a:solidFill>
              </a:rPr>
              <a:t>Pitching (Baseball)</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1739107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68712" y="1716088"/>
            <a:ext cx="10662851" cy="4807372"/>
          </a:xfrm>
        </p:spPr>
        <p:txBody>
          <a:bodyPr>
            <a:normAutofit lnSpcReduction="10000"/>
          </a:bodyPr>
          <a:lstStyle/>
          <a:p>
            <a:r>
              <a:rPr lang="en-US" altLang="en-US" sz="2000" dirty="0"/>
              <a:t>Both feet must be on the ground </a:t>
            </a:r>
            <a:r>
              <a:rPr lang="en-US" altLang="en-US" sz="2000" dirty="0">
                <a:solidFill>
                  <a:srgbClr val="FF0000"/>
                </a:solidFill>
              </a:rPr>
              <a:t>within or partially within </a:t>
            </a:r>
            <a:r>
              <a:rPr lang="en-US" altLang="en-US" sz="2000" dirty="0"/>
              <a:t>the 24-inch length of the pitcher’s plate</a:t>
            </a:r>
          </a:p>
          <a:p>
            <a:r>
              <a:rPr lang="en-US" altLang="en-US" sz="2000" dirty="0"/>
              <a:t>The </a:t>
            </a:r>
            <a:r>
              <a:rPr lang="en-US" altLang="en-US" sz="2000" dirty="0">
                <a:solidFill>
                  <a:srgbClr val="FF0000"/>
                </a:solidFill>
              </a:rPr>
              <a:t>shoulders shall be in line </a:t>
            </a:r>
            <a:r>
              <a:rPr lang="en-US" altLang="en-US" sz="2000" dirty="0"/>
              <a:t>with first and third base</a:t>
            </a:r>
          </a:p>
          <a:p>
            <a:r>
              <a:rPr lang="en-US" altLang="en-US" sz="2000" dirty="0">
                <a:solidFill>
                  <a:srgbClr val="FF0000"/>
                </a:solidFill>
              </a:rPr>
              <a:t>Pivot foot shall be in contact with the pitcher’s plate</a:t>
            </a:r>
            <a:r>
              <a:rPr lang="en-US" altLang="en-US" sz="2000" dirty="0"/>
              <a:t>, foot must be on or partially on the top of the surface of the pitcher’s plate. The </a:t>
            </a:r>
            <a:r>
              <a:rPr lang="en-US" altLang="en-US" sz="2000" dirty="0">
                <a:solidFill>
                  <a:srgbClr val="FF0000"/>
                </a:solidFill>
              </a:rPr>
              <a:t>non-pivot foot must be on or behind</a:t>
            </a:r>
            <a:r>
              <a:rPr lang="en-US" altLang="en-US" sz="2000" dirty="0"/>
              <a:t> the pitcher’s plate.</a:t>
            </a:r>
          </a:p>
          <a:p>
            <a:r>
              <a:rPr lang="en-US" altLang="en-US" sz="2000" dirty="0"/>
              <a:t>The </a:t>
            </a:r>
            <a:r>
              <a:rPr lang="en-US" altLang="en-US" sz="2000" dirty="0">
                <a:solidFill>
                  <a:srgbClr val="FF0000"/>
                </a:solidFill>
              </a:rPr>
              <a:t>pitcher shall take the signal with the hands separated</a:t>
            </a:r>
          </a:p>
          <a:p>
            <a:pPr lvl="1"/>
            <a:r>
              <a:rPr lang="en-US" altLang="en-US" sz="1600" b="1" i="1" dirty="0">
                <a:solidFill>
                  <a:srgbClr val="0070C0"/>
                </a:solidFill>
              </a:rPr>
              <a:t>Pitcher must come to the pitcher’s plate with the hands separated</a:t>
            </a:r>
          </a:p>
          <a:p>
            <a:r>
              <a:rPr lang="en-US" altLang="en-US" sz="2000" dirty="0"/>
              <a:t>The </a:t>
            </a:r>
            <a:r>
              <a:rPr lang="en-US" altLang="en-US" sz="2000" dirty="0">
                <a:solidFill>
                  <a:srgbClr val="00B050"/>
                </a:solidFill>
              </a:rPr>
              <a:t>pitcher shall hold the ball in one or both hands in front of the body </a:t>
            </a:r>
            <a:r>
              <a:rPr lang="en-US" altLang="en-US" sz="2000" dirty="0"/>
              <a:t>for </a:t>
            </a:r>
            <a:r>
              <a:rPr lang="en-US" altLang="en-US" sz="2000" dirty="0">
                <a:solidFill>
                  <a:srgbClr val="FF0000"/>
                </a:solidFill>
              </a:rPr>
              <a:t>not less than 1 second and not more than 10 seconds </a:t>
            </a:r>
            <a:r>
              <a:rPr lang="en-US" altLang="en-US" sz="2000" dirty="0"/>
              <a:t>before starting the delivery.</a:t>
            </a:r>
          </a:p>
          <a:p>
            <a:r>
              <a:rPr lang="en-US" altLang="en-US" sz="2000" dirty="0"/>
              <a:t>A backward step may be taken </a:t>
            </a:r>
            <a:r>
              <a:rPr lang="en-US" altLang="en-US" sz="2000" dirty="0">
                <a:solidFill>
                  <a:srgbClr val="FF0000"/>
                </a:solidFill>
              </a:rPr>
              <a:t>before or simultaneous </a:t>
            </a:r>
            <a:r>
              <a:rPr lang="en-US" altLang="en-US" sz="2000" dirty="0"/>
              <a:t>with the hands being brought together. The </a:t>
            </a:r>
            <a:r>
              <a:rPr lang="en-US" altLang="en-US" sz="2000" dirty="0">
                <a:solidFill>
                  <a:srgbClr val="FF0000"/>
                </a:solidFill>
              </a:rPr>
              <a:t>pivot foot must remain in contact with the pitching plate</a:t>
            </a:r>
            <a:r>
              <a:rPr lang="en-US" altLang="en-US" sz="2000" dirty="0"/>
              <a:t> at all times prior to the forward step.</a:t>
            </a:r>
          </a:p>
          <a:p>
            <a:r>
              <a:rPr lang="en-US" altLang="en-US" sz="2000" dirty="0"/>
              <a:t>The step must be forward and toward the batter within or partially within the 24-inch length of the pitcher’s plate.</a:t>
            </a:r>
          </a:p>
          <a:p>
            <a:r>
              <a:rPr lang="en-US" altLang="en-US" sz="2000" dirty="0"/>
              <a:t>The pitcher may not take the pitching position on the pitcher’s plate without having the ball in her possession.</a:t>
            </a:r>
          </a:p>
          <a:p>
            <a:pPr eaLnBrk="1" hangingPunct="1"/>
            <a:endParaRPr lang="en-US" altLang="en-US" dirty="0"/>
          </a:p>
        </p:txBody>
      </p:sp>
      <p:sp>
        <p:nvSpPr>
          <p:cNvPr id="110594" name="Rectangle 2"/>
          <p:cNvSpPr>
            <a:spLocks noGrp="1" noChangeArrowheads="1"/>
          </p:cNvSpPr>
          <p:nvPr>
            <p:ph type="title" idx="4294967295"/>
          </p:nvPr>
        </p:nvSpPr>
        <p:spPr>
          <a:xfrm>
            <a:off x="1988186" y="472499"/>
            <a:ext cx="7953375" cy="989012"/>
          </a:xfrm>
        </p:spPr>
        <p:txBody>
          <a:bodyPr>
            <a:noAutofit/>
          </a:bodyPr>
          <a:lstStyle/>
          <a:p>
            <a:pPr algn="ctr"/>
            <a:r>
              <a:rPr lang="en-US" altLang="en-US" b="1" dirty="0"/>
              <a:t>2026 District 8 Tournament Rules – </a:t>
            </a:r>
            <a:br>
              <a:rPr lang="en-US" altLang="en-US" b="1" dirty="0"/>
            </a:br>
            <a:r>
              <a:rPr lang="en-US" altLang="en-US" sz="2800" b="1" dirty="0"/>
              <a:t>Rule 8 </a:t>
            </a:r>
            <a:r>
              <a:rPr lang="en-US" altLang="en-US" sz="2800" b="1" dirty="0">
                <a:solidFill>
                  <a:srgbClr val="FF0000"/>
                </a:solidFill>
              </a:rPr>
              <a:t>Pitching (Softball)</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2262804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312234" y="1469346"/>
            <a:ext cx="10919329" cy="4901521"/>
          </a:xfrm>
        </p:spPr>
        <p:txBody>
          <a:bodyPr>
            <a:normAutofit fontScale="92500" lnSpcReduction="10000"/>
          </a:bodyPr>
          <a:lstStyle/>
          <a:p>
            <a:r>
              <a:rPr lang="en-US" altLang="en-US" sz="2000" dirty="0"/>
              <a:t>The pitcher </a:t>
            </a:r>
            <a:r>
              <a:rPr lang="en-US" altLang="en-US" sz="2000" dirty="0">
                <a:solidFill>
                  <a:srgbClr val="FF0000"/>
                </a:solidFill>
              </a:rPr>
              <a:t>must not make two revolutions of the arms </a:t>
            </a:r>
            <a:r>
              <a:rPr lang="en-US" altLang="en-US" sz="2000" dirty="0"/>
              <a:t>in the windmill motion. A pitcher may drop the arm to the side and to the rear before starting the windmill motion.</a:t>
            </a:r>
          </a:p>
          <a:p>
            <a:r>
              <a:rPr lang="en-US" altLang="en-US" sz="2000" dirty="0"/>
              <a:t>The delivery must be an underhanded motion with the hand below the hip and the wrist not farther from the body than the elbow.</a:t>
            </a:r>
          </a:p>
          <a:p>
            <a:r>
              <a:rPr lang="en-US" sz="2000" dirty="0">
                <a:ea typeface="Arial" panose="020B0604020202020204" pitchFamily="34" charset="0"/>
                <a:cs typeface="Times New Roman" panose="02020603050405020304" pitchFamily="18" charset="0"/>
              </a:rPr>
              <a:t>Leaping: The act of </a:t>
            </a:r>
            <a:r>
              <a:rPr lang="en-US" sz="2000" dirty="0">
                <a:solidFill>
                  <a:srgbClr val="FF0000"/>
                </a:solidFill>
                <a:ea typeface="Arial" panose="020B0604020202020204" pitchFamily="34" charset="0"/>
                <a:cs typeface="Times New Roman" panose="02020603050405020304" pitchFamily="18" charset="0"/>
              </a:rPr>
              <a:t>leaping</a:t>
            </a:r>
            <a:r>
              <a:rPr lang="en-US" sz="2000" dirty="0">
                <a:ea typeface="Arial" panose="020B0604020202020204" pitchFamily="34" charset="0"/>
                <a:cs typeface="Times New Roman" panose="02020603050405020304" pitchFamily="18" charset="0"/>
              </a:rPr>
              <a:t> while delivering a pitch in softball </a:t>
            </a:r>
            <a:r>
              <a:rPr lang="en-US" sz="2000" dirty="0">
                <a:solidFill>
                  <a:srgbClr val="FF0000"/>
                </a:solidFill>
                <a:ea typeface="Arial" panose="020B0604020202020204" pitchFamily="34" charset="0"/>
                <a:cs typeface="Times New Roman" panose="02020603050405020304" pitchFamily="18" charset="0"/>
              </a:rPr>
              <a:t>is a legal  delivery</a:t>
            </a:r>
            <a:r>
              <a:rPr lang="en-US" sz="2000" dirty="0">
                <a:ea typeface="Arial" panose="020B0604020202020204" pitchFamily="34" charset="0"/>
                <a:cs typeface="Times New Roman" panose="02020603050405020304" pitchFamily="18" charset="0"/>
              </a:rPr>
              <a:t>. The pitcher may have </a:t>
            </a:r>
            <a:r>
              <a:rPr lang="en-US" sz="2000" dirty="0">
                <a:solidFill>
                  <a:srgbClr val="FF0000"/>
                </a:solidFill>
                <a:ea typeface="Arial" panose="020B0604020202020204" pitchFamily="34" charset="0"/>
                <a:cs typeface="Times New Roman" panose="02020603050405020304" pitchFamily="18" charset="0"/>
              </a:rPr>
              <a:t>both feet off </a:t>
            </a:r>
            <a:r>
              <a:rPr lang="en-US" sz="2000" dirty="0">
                <a:ea typeface="Arial" panose="020B0604020202020204" pitchFamily="34" charset="0"/>
                <a:cs typeface="Times New Roman" panose="02020603050405020304" pitchFamily="18" charset="0"/>
              </a:rPr>
              <a:t>the ground </a:t>
            </a:r>
            <a:r>
              <a:rPr lang="en-US" sz="2000" dirty="0">
                <a:solidFill>
                  <a:srgbClr val="FF0000"/>
                </a:solidFill>
                <a:ea typeface="Arial" panose="020B0604020202020204" pitchFamily="34" charset="0"/>
                <a:cs typeface="Times New Roman" panose="02020603050405020304" pitchFamily="18" charset="0"/>
              </a:rPr>
              <a:t>at the same </a:t>
            </a:r>
            <a:r>
              <a:rPr lang="en-US" sz="2000" dirty="0">
                <a:ea typeface="Arial" panose="020B0604020202020204" pitchFamily="34" charset="0"/>
                <a:cs typeface="Times New Roman" panose="02020603050405020304" pitchFamily="18" charset="0"/>
              </a:rPr>
              <a:t>time as long as both feet remain in the 24-inch width of the pitching plate and the pitcher </a:t>
            </a:r>
            <a:r>
              <a:rPr lang="en-US" sz="2000" dirty="0">
                <a:solidFill>
                  <a:srgbClr val="FF0000"/>
                </a:solidFill>
                <a:ea typeface="Arial" panose="020B0604020202020204" pitchFamily="34" charset="0"/>
                <a:cs typeface="Times New Roman" panose="02020603050405020304" pitchFamily="18" charset="0"/>
              </a:rPr>
              <a:t>does not replant the pivot foot</a:t>
            </a:r>
            <a:r>
              <a:rPr lang="en-US" sz="2000" dirty="0">
                <a:ea typeface="Arial" panose="020B0604020202020204" pitchFamily="34" charset="0"/>
                <a:cs typeface="Times New Roman" panose="02020603050405020304" pitchFamily="18" charset="0"/>
              </a:rPr>
              <a:t>.</a:t>
            </a:r>
            <a:endParaRPr lang="en-US" altLang="en-US" sz="2000" dirty="0">
              <a:solidFill>
                <a:srgbClr val="FF0000"/>
              </a:solidFill>
            </a:endParaRPr>
          </a:p>
          <a:p>
            <a:r>
              <a:rPr lang="en-US" altLang="en-US" sz="2000" dirty="0">
                <a:solidFill>
                  <a:srgbClr val="FF0000"/>
                </a:solidFill>
              </a:rPr>
              <a:t>Pushing off with the pivot foot from a place other than the pitcher’s plate is illegal</a:t>
            </a:r>
            <a:r>
              <a:rPr lang="en-US" altLang="en-US" sz="2000" dirty="0"/>
              <a:t>. This includes a </a:t>
            </a:r>
            <a:r>
              <a:rPr lang="en-US" altLang="en-US" sz="2000" dirty="0">
                <a:solidFill>
                  <a:srgbClr val="FF0000"/>
                </a:solidFill>
              </a:rPr>
              <a:t>crow hop </a:t>
            </a:r>
            <a:r>
              <a:rPr lang="en-US" altLang="en-US" sz="2000" dirty="0"/>
              <a:t>as defined under rule 2.00.</a:t>
            </a:r>
          </a:p>
          <a:p>
            <a:r>
              <a:rPr lang="en-US" altLang="en-US" sz="2000" dirty="0"/>
              <a:t>Pitcher must not make another revolution after releasing the ball.</a:t>
            </a:r>
          </a:p>
          <a:p>
            <a:r>
              <a:rPr lang="en-US" altLang="en-US" sz="2000" dirty="0"/>
              <a:t>Pitcher shall not deliberately drop, roll, or bounce the ball in order to prevent the batter from hitting it.</a:t>
            </a:r>
          </a:p>
          <a:p>
            <a:r>
              <a:rPr lang="en-US" altLang="en-US" sz="2000" dirty="0"/>
              <a:t>PENALTY: ILLEGAL PITCH</a:t>
            </a:r>
          </a:p>
          <a:p>
            <a:pPr lvl="1"/>
            <a:r>
              <a:rPr lang="en-US" altLang="en-US" sz="1600" dirty="0"/>
              <a:t> </a:t>
            </a:r>
            <a:r>
              <a:rPr lang="en-US" altLang="en-US" sz="1600" dirty="0">
                <a:solidFill>
                  <a:srgbClr val="FF0000"/>
                </a:solidFill>
              </a:rPr>
              <a:t>All Division : Ball </a:t>
            </a:r>
          </a:p>
          <a:p>
            <a:r>
              <a:rPr lang="en-US" altLang="en-US" sz="1800" dirty="0"/>
              <a:t>Pitcher must be replaced on the </a:t>
            </a:r>
            <a:r>
              <a:rPr lang="en-US" altLang="en-US" sz="1800" b="1" i="1" u="sng" dirty="0">
                <a:solidFill>
                  <a:srgbClr val="FF0000"/>
                </a:solidFill>
              </a:rPr>
              <a:t>2</a:t>
            </a:r>
            <a:r>
              <a:rPr lang="en-US" altLang="en-US" sz="1800" b="1" i="1" u="sng" baseline="30000" dirty="0">
                <a:solidFill>
                  <a:srgbClr val="FF0000"/>
                </a:solidFill>
              </a:rPr>
              <a:t>nd</a:t>
            </a:r>
            <a:r>
              <a:rPr lang="en-US" altLang="en-US" sz="1800" b="1" i="1" u="sng" dirty="0">
                <a:solidFill>
                  <a:srgbClr val="FF0000"/>
                </a:solidFill>
              </a:rPr>
              <a:t> visit </a:t>
            </a:r>
            <a:r>
              <a:rPr lang="en-US" altLang="en-US" sz="1800" dirty="0">
                <a:solidFill>
                  <a:srgbClr val="FF0000"/>
                </a:solidFill>
              </a:rPr>
              <a:t>in one inning , (8 to 10s - 3</a:t>
            </a:r>
            <a:r>
              <a:rPr lang="en-US" altLang="en-US" sz="1800" baseline="30000" dirty="0">
                <a:solidFill>
                  <a:srgbClr val="FF0000"/>
                </a:solidFill>
              </a:rPr>
              <a:t>Rd</a:t>
            </a:r>
            <a:r>
              <a:rPr lang="en-US" altLang="en-US" sz="1800" dirty="0">
                <a:solidFill>
                  <a:srgbClr val="FF0000"/>
                </a:solidFill>
              </a:rPr>
              <a:t> visit in one inning)</a:t>
            </a:r>
          </a:p>
          <a:p>
            <a:r>
              <a:rPr lang="en-US" altLang="en-US" sz="1800" dirty="0"/>
              <a:t>Pitcher must be replaced on the </a:t>
            </a:r>
            <a:r>
              <a:rPr lang="en-US" altLang="en-US" sz="1800" b="1" i="1" u="sng" dirty="0">
                <a:solidFill>
                  <a:srgbClr val="FF0000"/>
                </a:solidFill>
              </a:rPr>
              <a:t>3</a:t>
            </a:r>
            <a:r>
              <a:rPr lang="en-US" altLang="en-US" sz="1800" b="1" i="1" u="sng" baseline="30000" dirty="0">
                <a:solidFill>
                  <a:srgbClr val="FF0000"/>
                </a:solidFill>
              </a:rPr>
              <a:t>rd</a:t>
            </a:r>
            <a:r>
              <a:rPr lang="en-US" altLang="en-US" sz="1800" b="1" i="1" u="sng" dirty="0">
                <a:solidFill>
                  <a:srgbClr val="FF0000"/>
                </a:solidFill>
              </a:rPr>
              <a:t> visit </a:t>
            </a:r>
            <a:r>
              <a:rPr lang="en-US" altLang="en-US" sz="1800" dirty="0">
                <a:solidFill>
                  <a:srgbClr val="FF0000"/>
                </a:solidFill>
              </a:rPr>
              <a:t>in one game, (8 to 10s - 4</a:t>
            </a:r>
            <a:r>
              <a:rPr lang="en-US" altLang="en-US" sz="1800" baseline="30000" dirty="0">
                <a:solidFill>
                  <a:srgbClr val="FF0000"/>
                </a:solidFill>
              </a:rPr>
              <a:t>th</a:t>
            </a:r>
            <a:r>
              <a:rPr lang="en-US" altLang="en-US" sz="1800" dirty="0">
                <a:solidFill>
                  <a:srgbClr val="FF0000"/>
                </a:solidFill>
              </a:rPr>
              <a:t> visit in one game)</a:t>
            </a:r>
          </a:p>
          <a:p>
            <a:pPr lvl="1"/>
            <a:endParaRPr lang="en-US" altLang="en-US" sz="1600" dirty="0">
              <a:solidFill>
                <a:srgbClr val="FF0000"/>
              </a:solidFill>
            </a:endParaRPr>
          </a:p>
          <a:p>
            <a:pPr eaLnBrk="1" hangingPunct="1"/>
            <a:endParaRPr lang="en-US" altLang="en-US" dirty="0"/>
          </a:p>
        </p:txBody>
      </p:sp>
      <p:sp>
        <p:nvSpPr>
          <p:cNvPr id="110594" name="Rectangle 2"/>
          <p:cNvSpPr>
            <a:spLocks noGrp="1" noChangeArrowheads="1"/>
          </p:cNvSpPr>
          <p:nvPr>
            <p:ph type="title" idx="4294967295"/>
          </p:nvPr>
        </p:nvSpPr>
        <p:spPr>
          <a:xfrm>
            <a:off x="1954404" y="501300"/>
            <a:ext cx="7953375" cy="989012"/>
          </a:xfrm>
        </p:spPr>
        <p:txBody>
          <a:bodyPr>
            <a:noAutofit/>
          </a:bodyPr>
          <a:lstStyle/>
          <a:p>
            <a:pPr algn="ctr"/>
            <a:r>
              <a:rPr lang="en-US" altLang="en-US" b="1" dirty="0"/>
              <a:t>2026 District 8 Tournament Rules – </a:t>
            </a:r>
            <a:br>
              <a:rPr lang="en-US" altLang="en-US" b="1" dirty="0"/>
            </a:br>
            <a:r>
              <a:rPr lang="en-US" altLang="en-US" sz="2800" b="1" dirty="0"/>
              <a:t>Rule 8 </a:t>
            </a:r>
            <a:r>
              <a:rPr lang="en-US" altLang="en-US" sz="2800" b="1" dirty="0">
                <a:solidFill>
                  <a:srgbClr val="FF0000"/>
                </a:solidFill>
              </a:rPr>
              <a:t>Pitching (Softball)</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797622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511922" y="69094"/>
            <a:ext cx="8229600" cy="1105829"/>
          </a:xfrm>
        </p:spPr>
        <p:txBody>
          <a:bodyPr>
            <a:normAutofit fontScale="90000"/>
          </a:bodyPr>
          <a:lstStyle/>
          <a:p>
            <a:r>
              <a:rPr lang="en-US" altLang="en-US" b="1" dirty="0"/>
              <a:t>2026 District 8 Tournament Rules –</a:t>
            </a:r>
            <a:br>
              <a:rPr lang="en-US" altLang="en-US" dirty="0"/>
            </a:br>
            <a:r>
              <a:rPr lang="en-US" altLang="en-US" dirty="0"/>
              <a:t>Appeal</a:t>
            </a:r>
          </a:p>
        </p:txBody>
      </p:sp>
      <p:sp>
        <p:nvSpPr>
          <p:cNvPr id="63491" name="Rectangle 3"/>
          <p:cNvSpPr>
            <a:spLocks noGrp="1" noChangeArrowheads="1"/>
          </p:cNvSpPr>
          <p:nvPr>
            <p:ph type="body" idx="4294967295"/>
          </p:nvPr>
        </p:nvSpPr>
        <p:spPr>
          <a:xfrm>
            <a:off x="725484" y="2039471"/>
            <a:ext cx="3371385" cy="2971800"/>
          </a:xfrm>
        </p:spPr>
        <p:txBody>
          <a:bodyPr/>
          <a:lstStyle/>
          <a:p>
            <a:pPr eaLnBrk="1" hangingPunct="1"/>
            <a:r>
              <a:rPr lang="en-US" altLang="en-US" dirty="0"/>
              <a:t>Live Ball (Rule 7.10)</a:t>
            </a:r>
          </a:p>
          <a:p>
            <a:pPr eaLnBrk="1" hangingPunct="1"/>
            <a:r>
              <a:rPr lang="en-US" altLang="en-US" dirty="0"/>
              <a:t>Re-touch</a:t>
            </a:r>
          </a:p>
          <a:p>
            <a:pPr eaLnBrk="1" hangingPunct="1"/>
            <a:r>
              <a:rPr lang="en-US" altLang="en-US" dirty="0"/>
              <a:t>Missed base</a:t>
            </a:r>
          </a:p>
          <a:p>
            <a:pPr eaLnBrk="1" hangingPunct="1"/>
            <a:r>
              <a:rPr lang="en-US" altLang="en-US" dirty="0"/>
              <a:t>Return to first base</a:t>
            </a:r>
          </a:p>
          <a:p>
            <a:pPr eaLnBrk="1" hangingPunct="1"/>
            <a:r>
              <a:rPr lang="en-US" altLang="en-US" dirty="0"/>
              <a:t>Touch home base</a:t>
            </a:r>
          </a:p>
        </p:txBody>
      </p:sp>
      <p:sp>
        <p:nvSpPr>
          <p:cNvPr id="5" name="Rectangle 3"/>
          <p:cNvSpPr txBox="1">
            <a:spLocks noChangeArrowheads="1"/>
          </p:cNvSpPr>
          <p:nvPr/>
        </p:nvSpPr>
        <p:spPr bwMode="auto">
          <a:xfrm>
            <a:off x="6960222" y="2039471"/>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en-US" sz="2800" kern="0" dirty="0">
                <a:solidFill>
                  <a:srgbClr val="000000"/>
                </a:solidFill>
              </a:rPr>
              <a:t>Dead Ball (Rule 6.06/7)</a:t>
            </a:r>
          </a:p>
          <a:p>
            <a:pPr eaLnBrk="1" hangingPunct="1">
              <a:defRPr/>
            </a:pPr>
            <a:r>
              <a:rPr lang="en-US" altLang="en-US" sz="2800" kern="0" dirty="0">
                <a:solidFill>
                  <a:srgbClr val="000000"/>
                </a:solidFill>
              </a:rPr>
              <a:t>Batting out of Turn</a:t>
            </a:r>
          </a:p>
          <a:p>
            <a:pPr eaLnBrk="1" hangingPunct="1">
              <a:defRPr/>
            </a:pPr>
            <a:r>
              <a:rPr lang="en-US" altLang="en-US" sz="2800" kern="0" dirty="0">
                <a:solidFill>
                  <a:srgbClr val="000000"/>
                </a:solidFill>
              </a:rPr>
              <a:t>Illegal Bat</a:t>
            </a:r>
          </a:p>
        </p:txBody>
      </p:sp>
      <p:pic>
        <p:nvPicPr>
          <p:cNvPr id="634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3222" y="3099384"/>
            <a:ext cx="26670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330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479502" y="1792288"/>
            <a:ext cx="10752061" cy="4837112"/>
          </a:xfrm>
        </p:spPr>
        <p:txBody>
          <a:bodyPr>
            <a:normAutofit/>
          </a:bodyPr>
          <a:lstStyle/>
          <a:p>
            <a:pPr eaLnBrk="1" hangingPunct="1"/>
            <a:r>
              <a:rPr lang="en-US" altLang="en-US" sz="2600" dirty="0"/>
              <a:t>Authority for Tournament play is vested solely in the </a:t>
            </a:r>
            <a:r>
              <a:rPr lang="en-US" altLang="en-US" sz="2600" dirty="0">
                <a:solidFill>
                  <a:srgbClr val="00B050"/>
                </a:solidFill>
              </a:rPr>
              <a:t>Tournament Committee at Williamsport</a:t>
            </a:r>
            <a:r>
              <a:rPr lang="en-US" altLang="en-US" sz="2600" dirty="0"/>
              <a:t>.</a:t>
            </a:r>
          </a:p>
          <a:p>
            <a:pPr eaLnBrk="1" hangingPunct="1"/>
            <a:r>
              <a:rPr lang="en-US" altLang="en-US" sz="2600" dirty="0"/>
              <a:t>Protest or disputes which occur that cannot be settled by the Umpires or Tournament Director through immediate and concise application of the rules can be appealed through the chain of responsibility to the Tournament Committee</a:t>
            </a:r>
          </a:p>
          <a:p>
            <a:pPr eaLnBrk="1" hangingPunct="1"/>
            <a:r>
              <a:rPr lang="en-US" altLang="en-US" sz="2600" dirty="0"/>
              <a:t>No protest shall be considered on decision involving an </a:t>
            </a:r>
            <a:r>
              <a:rPr lang="en-US" altLang="en-US" sz="2600" dirty="0">
                <a:solidFill>
                  <a:srgbClr val="0070C0"/>
                </a:solidFill>
              </a:rPr>
              <a:t>umpire’s judgement</a:t>
            </a:r>
          </a:p>
          <a:p>
            <a:pPr eaLnBrk="1" hangingPunct="1"/>
            <a:r>
              <a:rPr lang="en-US" altLang="en-US" sz="2600" dirty="0"/>
              <a:t>Equipment which does not meet specifications must be removed from the game!  </a:t>
            </a:r>
            <a:r>
              <a:rPr lang="en-US" altLang="en-US" sz="2600" dirty="0">
                <a:solidFill>
                  <a:srgbClr val="FF0000"/>
                </a:solidFill>
              </a:rPr>
              <a:t>Do not wait to bring it up until after the game has started!  Asked the Tournament Director before the start of the game to check on it for you.</a:t>
            </a:r>
          </a:p>
        </p:txBody>
      </p:sp>
      <p:sp>
        <p:nvSpPr>
          <p:cNvPr id="110594" name="Rectangle 2"/>
          <p:cNvSpPr>
            <a:spLocks noGrp="1" noChangeArrowheads="1"/>
          </p:cNvSpPr>
          <p:nvPr>
            <p:ph type="title" idx="4294967295"/>
          </p:nvPr>
        </p:nvSpPr>
        <p:spPr>
          <a:xfrm>
            <a:off x="1978051" y="228600"/>
            <a:ext cx="7953375" cy="1189037"/>
          </a:xfrm>
        </p:spPr>
        <p:txBody>
          <a:bodyPr>
            <a:noAutofit/>
          </a:bodyPr>
          <a:lstStyle/>
          <a:p>
            <a:pPr algn="ctr" eaLnBrk="1" hangingPunct="1"/>
            <a:r>
              <a:rPr lang="en-US" altLang="en-US" b="1" dirty="0"/>
              <a:t>2026 District 8 Tournament Rules – Proper procedure for Protest</a:t>
            </a:r>
          </a:p>
        </p:txBody>
      </p:sp>
    </p:spTree>
    <p:extLst>
      <p:ext uri="{BB962C8B-B14F-4D97-AF65-F5344CB8AC3E}">
        <p14:creationId xmlns:p14="http://schemas.microsoft.com/office/powerpoint/2010/main" val="3142402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57561" y="1757363"/>
            <a:ext cx="10674002" cy="4598832"/>
          </a:xfrm>
        </p:spPr>
        <p:txBody>
          <a:bodyPr>
            <a:normAutofit fontScale="92500" lnSpcReduction="10000"/>
          </a:bodyPr>
          <a:lstStyle/>
          <a:p>
            <a:pPr eaLnBrk="1" hangingPunct="1"/>
            <a:r>
              <a:rPr lang="en-US" altLang="en-US" dirty="0"/>
              <a:t>A formal (verbal) protest to the Umpire-in-Chief at once by the manager.  </a:t>
            </a:r>
            <a:r>
              <a:rPr lang="en-US" altLang="en-US" dirty="0">
                <a:solidFill>
                  <a:srgbClr val="0070C0"/>
                </a:solidFill>
              </a:rPr>
              <a:t>Before the next pitch or play</a:t>
            </a:r>
            <a:r>
              <a:rPr lang="en-US" altLang="en-US" dirty="0"/>
              <a:t>.</a:t>
            </a:r>
          </a:p>
          <a:p>
            <a:pPr eaLnBrk="1" hangingPunct="1"/>
            <a:r>
              <a:rPr lang="en-US" altLang="en-US" dirty="0"/>
              <a:t>Umpire-in-Chief will conference with all umpires working the game.</a:t>
            </a:r>
          </a:p>
          <a:p>
            <a:pPr eaLnBrk="1" hangingPunct="1"/>
            <a:r>
              <a:rPr lang="en-US" altLang="en-US" dirty="0"/>
              <a:t>If unresolved to the satisfaction of the manager the Umpire-in-Chief shall consult with the </a:t>
            </a:r>
            <a:r>
              <a:rPr lang="en-US" altLang="en-US" dirty="0">
                <a:solidFill>
                  <a:srgbClr val="0070C0"/>
                </a:solidFill>
              </a:rPr>
              <a:t>Tournament Director and/or District Administrator</a:t>
            </a:r>
            <a:r>
              <a:rPr lang="en-US" altLang="en-US" dirty="0"/>
              <a:t>.</a:t>
            </a:r>
          </a:p>
          <a:p>
            <a:pPr eaLnBrk="1" hangingPunct="1"/>
            <a:r>
              <a:rPr lang="en-US" altLang="en-US" dirty="0"/>
              <a:t>If the managers do not accept the decision of TD/DA either manager may elect (</a:t>
            </a:r>
            <a:r>
              <a:rPr lang="en-US" altLang="en-US" i="1" u="sng" dirty="0"/>
              <a:t>without penalty</a:t>
            </a:r>
            <a:r>
              <a:rPr lang="en-US" altLang="en-US" dirty="0"/>
              <a:t>) to discontinue play until the matter is referred to the </a:t>
            </a:r>
            <a:r>
              <a:rPr lang="en-US" altLang="en-US" dirty="0">
                <a:solidFill>
                  <a:srgbClr val="0070C0"/>
                </a:solidFill>
              </a:rPr>
              <a:t>Regional Headquarters</a:t>
            </a:r>
            <a:r>
              <a:rPr lang="en-US" altLang="en-US" dirty="0"/>
              <a:t>.  </a:t>
            </a:r>
          </a:p>
          <a:p>
            <a:r>
              <a:rPr lang="en-US" altLang="en-US" dirty="0"/>
              <a:t>If the managers do not accept the decision of Regional Director either manager may insist that the matter be referred to the </a:t>
            </a:r>
            <a:r>
              <a:rPr lang="en-US" altLang="en-US" dirty="0">
                <a:solidFill>
                  <a:srgbClr val="0070C0"/>
                </a:solidFill>
              </a:rPr>
              <a:t>Tournament Committee</a:t>
            </a:r>
            <a:r>
              <a:rPr lang="en-US" altLang="en-US" dirty="0"/>
              <a:t>. </a:t>
            </a:r>
          </a:p>
          <a:p>
            <a:r>
              <a:rPr lang="en-US" altLang="en-US" dirty="0">
                <a:solidFill>
                  <a:srgbClr val="FF0000"/>
                </a:solidFill>
              </a:rPr>
              <a:t>The decision of the Tournament Committee shall be final and binding.</a:t>
            </a:r>
          </a:p>
          <a:p>
            <a:pPr eaLnBrk="1" hangingPunct="1"/>
            <a:endParaRPr lang="en-US" altLang="en-US" dirty="0"/>
          </a:p>
        </p:txBody>
      </p:sp>
      <p:sp>
        <p:nvSpPr>
          <p:cNvPr id="110594" name="Rectangle 2"/>
          <p:cNvSpPr>
            <a:spLocks noGrp="1" noChangeArrowheads="1"/>
          </p:cNvSpPr>
          <p:nvPr>
            <p:ph type="title" idx="4294967295"/>
          </p:nvPr>
        </p:nvSpPr>
        <p:spPr>
          <a:xfrm>
            <a:off x="1917874" y="269418"/>
            <a:ext cx="7953375" cy="1189037"/>
          </a:xfrm>
        </p:spPr>
        <p:txBody>
          <a:bodyPr>
            <a:noAutofit/>
          </a:bodyPr>
          <a:lstStyle/>
          <a:p>
            <a:pPr algn="ctr" eaLnBrk="1" hangingPunct="1"/>
            <a:r>
              <a:rPr lang="en-US" altLang="en-US" b="1" dirty="0"/>
              <a:t>2026 District 8 Tournament Rules – Proper procedure for Protest</a:t>
            </a:r>
          </a:p>
        </p:txBody>
      </p:sp>
    </p:spTree>
    <p:extLst>
      <p:ext uri="{BB962C8B-B14F-4D97-AF65-F5344CB8AC3E}">
        <p14:creationId xmlns:p14="http://schemas.microsoft.com/office/powerpoint/2010/main" val="168131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0" y="1792288"/>
            <a:ext cx="10718800" cy="4162425"/>
          </a:xfrm>
        </p:spPr>
        <p:txBody>
          <a:bodyPr/>
          <a:lstStyle/>
          <a:p>
            <a:pPr marL="342900" indent="-342900">
              <a:buFontTx/>
              <a:buChar char="•"/>
            </a:pPr>
            <a:r>
              <a:rPr lang="en-US" altLang="en-US" dirty="0"/>
              <a:t>The tournament season is the most visible part of the Little League Program. When we all understand </a:t>
            </a:r>
            <a:r>
              <a:rPr lang="en-US" altLang="en-US" b="1" i="1" dirty="0">
                <a:solidFill>
                  <a:srgbClr val="00B050"/>
                </a:solidFill>
                <a:effectLst>
                  <a:outerShdw blurRad="38100" dist="38100" dir="2700000" algn="tl">
                    <a:srgbClr val="000000">
                      <a:alpha val="43137"/>
                    </a:srgbClr>
                  </a:outerShdw>
                </a:effectLst>
              </a:rPr>
              <a:t>WHY</a:t>
            </a:r>
            <a:r>
              <a:rPr lang="en-US" altLang="en-US" dirty="0"/>
              <a:t> the Little League Program exists and demonstrate that purpose through our actions, we have the potential to affect how a new generation sees Little League Baseball and Softball.</a:t>
            </a:r>
          </a:p>
          <a:p>
            <a:pPr marL="342900" indent="-342900">
              <a:buFontTx/>
              <a:buChar char="•"/>
            </a:pPr>
            <a:r>
              <a:rPr lang="en-US" altLang="en-US" dirty="0"/>
              <a:t>Every tournament game is an opportunity for us to demonstrate </a:t>
            </a:r>
            <a:r>
              <a:rPr lang="en-US" altLang="en-US" b="1" i="1" dirty="0">
                <a:solidFill>
                  <a:srgbClr val="00B050"/>
                </a:solidFill>
                <a:effectLst>
                  <a:outerShdw blurRad="38100" dist="38100" dir="2700000" algn="tl">
                    <a:srgbClr val="000000">
                      <a:alpha val="43137"/>
                    </a:srgbClr>
                  </a:outerShdw>
                </a:effectLst>
              </a:rPr>
              <a:t>WHY</a:t>
            </a:r>
            <a:r>
              <a:rPr lang="en-US" altLang="en-US" dirty="0"/>
              <a:t> the Little League Program exists. The more of us that strive to change the culture of youth baseball/softball to focus on teamwork, sportsmanship, and fair play, the greater the impact we will have.</a:t>
            </a:r>
          </a:p>
          <a:p>
            <a:pPr marL="342900" indent="-342900">
              <a:buFontTx/>
              <a:buChar char="•"/>
            </a:pPr>
            <a:endParaRPr lang="en-US" altLang="en-US" dirty="0"/>
          </a:p>
          <a:p>
            <a:pPr eaLnBrk="1" hangingPunct="1"/>
            <a:endParaRPr lang="en-US" altLang="en-US" dirty="0"/>
          </a:p>
        </p:txBody>
      </p:sp>
      <p:sp>
        <p:nvSpPr>
          <p:cNvPr id="110594" name="Rectangle 2"/>
          <p:cNvSpPr>
            <a:spLocks noGrp="1" noChangeArrowheads="1"/>
          </p:cNvSpPr>
          <p:nvPr>
            <p:ph type="title" idx="4294967295"/>
          </p:nvPr>
        </p:nvSpPr>
        <p:spPr>
          <a:xfrm>
            <a:off x="1583267" y="197380"/>
            <a:ext cx="7953375" cy="1187450"/>
          </a:xfrm>
        </p:spPr>
        <p:txBody>
          <a:bodyPr>
            <a:noAutofit/>
          </a:bodyPr>
          <a:lstStyle/>
          <a:p>
            <a:pPr algn="r" eaLnBrk="1" hangingPunct="1"/>
            <a:r>
              <a:rPr lang="en-US" altLang="en-US" b="1" dirty="0"/>
              <a:t>2026 District 8 Tournament Rules  </a:t>
            </a:r>
          </a:p>
        </p:txBody>
      </p:sp>
    </p:spTree>
    <p:extLst>
      <p:ext uri="{BB962C8B-B14F-4D97-AF65-F5344CB8AC3E}">
        <p14:creationId xmlns:p14="http://schemas.microsoft.com/office/powerpoint/2010/main" val="3525987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50302" y="1510348"/>
            <a:ext cx="10573641" cy="4837112"/>
          </a:xfrm>
        </p:spPr>
        <p:txBody>
          <a:bodyPr>
            <a:normAutofit fontScale="85000" lnSpcReduction="20000"/>
          </a:bodyPr>
          <a:lstStyle/>
          <a:p>
            <a:pPr eaLnBrk="1" hangingPunct="1"/>
            <a:r>
              <a:rPr lang="en-US" altLang="en-US" dirty="0"/>
              <a:t>No new inning after prevailing time.</a:t>
            </a:r>
          </a:p>
          <a:p>
            <a:pPr eaLnBrk="1" hangingPunct="1"/>
            <a:endParaRPr lang="en-US" altLang="en-US" dirty="0"/>
          </a:p>
          <a:p>
            <a:pPr eaLnBrk="1" hangingPunct="1"/>
            <a:r>
              <a:rPr lang="en-US" altLang="en-US" dirty="0"/>
              <a:t>8, 9, 10’s = Midnight 12:00AM</a:t>
            </a:r>
          </a:p>
          <a:p>
            <a:pPr eaLnBrk="1" hangingPunct="1"/>
            <a:r>
              <a:rPr lang="en-US" altLang="en-US" dirty="0"/>
              <a:t>9, 10, 11’s = Midnight 12:00AM</a:t>
            </a:r>
          </a:p>
          <a:p>
            <a:pPr eaLnBrk="1" hangingPunct="1"/>
            <a:r>
              <a:rPr lang="en-US" altLang="en-US" dirty="0"/>
              <a:t>10, 11, 12’s = Midnight 12:00AM</a:t>
            </a:r>
          </a:p>
          <a:p>
            <a:pPr eaLnBrk="1" hangingPunct="1"/>
            <a:endParaRPr lang="en-US" altLang="en-US" dirty="0"/>
          </a:p>
          <a:p>
            <a:pPr eaLnBrk="1" hangingPunct="1"/>
            <a:r>
              <a:rPr lang="en-US" altLang="en-US" dirty="0"/>
              <a:t>Intermediate = 12:30AM</a:t>
            </a:r>
          </a:p>
          <a:p>
            <a:pPr eaLnBrk="1" hangingPunct="1"/>
            <a:r>
              <a:rPr lang="en-US" altLang="en-US" dirty="0"/>
              <a:t>Juniors = 12:30AM</a:t>
            </a:r>
          </a:p>
          <a:p>
            <a:pPr eaLnBrk="1" hangingPunct="1"/>
            <a:endParaRPr lang="en-US" altLang="en-US" dirty="0"/>
          </a:p>
          <a:p>
            <a:pPr eaLnBrk="1" hangingPunct="1"/>
            <a:r>
              <a:rPr lang="en-US" altLang="en-US" dirty="0"/>
              <a:t>Seniors = 1:00AM</a:t>
            </a:r>
          </a:p>
          <a:p>
            <a:pPr eaLnBrk="1" hangingPunct="1"/>
            <a:endParaRPr lang="en-US" altLang="en-US" dirty="0"/>
          </a:p>
          <a:p>
            <a:pPr eaLnBrk="1" hangingPunct="1"/>
            <a:r>
              <a:rPr lang="en-US" altLang="en-US" dirty="0"/>
              <a:t>A game shall not be started unless the Tournament Director or assistant judges there is adequate time to complete the game before darkness or curfew.</a:t>
            </a:r>
          </a:p>
        </p:txBody>
      </p:sp>
      <p:sp>
        <p:nvSpPr>
          <p:cNvPr id="110594" name="Rectangle 2"/>
          <p:cNvSpPr>
            <a:spLocks noGrp="1" noChangeArrowheads="1"/>
          </p:cNvSpPr>
          <p:nvPr>
            <p:ph type="title" idx="4294967295"/>
          </p:nvPr>
        </p:nvSpPr>
        <p:spPr>
          <a:xfrm>
            <a:off x="1848987" y="140793"/>
            <a:ext cx="7953375" cy="1189037"/>
          </a:xfrm>
        </p:spPr>
        <p:txBody>
          <a:bodyPr>
            <a:noAutofit/>
          </a:bodyPr>
          <a:lstStyle/>
          <a:p>
            <a:pPr algn="ctr" eaLnBrk="1" hangingPunct="1"/>
            <a:r>
              <a:rPr lang="en-US" altLang="en-US" b="1" dirty="0"/>
              <a:t>2026 District 8 Tournament Rules – </a:t>
            </a:r>
            <a:br>
              <a:rPr lang="en-US" altLang="en-US" b="1" dirty="0"/>
            </a:br>
            <a:r>
              <a:rPr lang="en-US" altLang="en-US" b="1" dirty="0"/>
              <a:t>Curfew</a:t>
            </a:r>
          </a:p>
        </p:txBody>
      </p:sp>
    </p:spTree>
    <p:extLst>
      <p:ext uri="{BB962C8B-B14F-4D97-AF65-F5344CB8AC3E}">
        <p14:creationId xmlns:p14="http://schemas.microsoft.com/office/powerpoint/2010/main" val="714144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57922" y="1508509"/>
            <a:ext cx="10573641" cy="4837112"/>
          </a:xfrm>
        </p:spPr>
        <p:txBody>
          <a:bodyPr>
            <a:normAutofit fontScale="92500" lnSpcReduction="20000"/>
          </a:bodyPr>
          <a:lstStyle/>
          <a:p>
            <a:pPr eaLnBrk="1" hangingPunct="1"/>
            <a:r>
              <a:rPr lang="en-US" altLang="en-US" dirty="0"/>
              <a:t>Estimated 25 Million Cloud to Ground flashes each year.</a:t>
            </a:r>
          </a:p>
          <a:p>
            <a:pPr eaLnBrk="1" hangingPunct="1"/>
            <a:r>
              <a:rPr lang="en-US" altLang="en-US" dirty="0"/>
              <a:t>Every lighting strike is a potential killer.</a:t>
            </a:r>
          </a:p>
          <a:p>
            <a:pPr eaLnBrk="1" hangingPunct="1"/>
            <a:r>
              <a:rPr lang="en-US" altLang="en-US" dirty="0"/>
              <a:t>If lighting is </a:t>
            </a:r>
            <a:r>
              <a:rPr lang="en-US" altLang="en-US" dirty="0">
                <a:solidFill>
                  <a:srgbClr val="FF0000"/>
                </a:solidFill>
              </a:rPr>
              <a:t>within 10 miles </a:t>
            </a:r>
            <a:r>
              <a:rPr lang="en-US" altLang="en-US" dirty="0"/>
              <a:t>play will be postponed for a </a:t>
            </a:r>
            <a:r>
              <a:rPr lang="en-US" altLang="en-US" dirty="0">
                <a:solidFill>
                  <a:srgbClr val="FF0000"/>
                </a:solidFill>
              </a:rPr>
              <a:t>minimum of 30 minutes</a:t>
            </a:r>
            <a:r>
              <a:rPr lang="en-US" altLang="en-US" dirty="0"/>
              <a:t>, a new lighting strike within the 10 miles resets the clock.</a:t>
            </a:r>
          </a:p>
          <a:p>
            <a:r>
              <a:rPr lang="en-US" altLang="en-US" sz="2400" dirty="0"/>
              <a:t>Deaths from lighting Strikes  (* National Lighting Safety Council)</a:t>
            </a:r>
          </a:p>
          <a:p>
            <a:pPr lvl="1"/>
            <a:r>
              <a:rPr lang="en-US" altLang="en-US" sz="2000" dirty="0"/>
              <a:t>2020 =   17 deaths, 0 in AZ</a:t>
            </a:r>
          </a:p>
          <a:p>
            <a:pPr lvl="1"/>
            <a:r>
              <a:rPr lang="en-US" altLang="en-US" sz="2000" dirty="0"/>
              <a:t>2021 =   11 deaths, 0 in AZ</a:t>
            </a:r>
          </a:p>
          <a:p>
            <a:pPr lvl="1"/>
            <a:r>
              <a:rPr lang="en-US" altLang="en-US" sz="2000" dirty="0"/>
              <a:t>2022 =  19 deaths, 0 in AZ</a:t>
            </a:r>
          </a:p>
          <a:p>
            <a:pPr lvl="1"/>
            <a:r>
              <a:rPr lang="en-US" altLang="en-US" sz="2000" dirty="0"/>
              <a:t>2023 =  14 deaths, 0 in AZ</a:t>
            </a:r>
          </a:p>
          <a:p>
            <a:pPr lvl="1"/>
            <a:r>
              <a:rPr lang="en-US" altLang="en-US" sz="2000" dirty="0"/>
              <a:t>2024 =  12 deaths, 0 in AZ</a:t>
            </a:r>
          </a:p>
          <a:p>
            <a:pPr lvl="1"/>
            <a:r>
              <a:rPr lang="en-US" altLang="en-US" sz="2000" dirty="0"/>
              <a:t>2025 =  21 deaths, 0 in AZ </a:t>
            </a:r>
          </a:p>
          <a:p>
            <a:pPr lvl="1"/>
            <a:r>
              <a:rPr lang="en-US" altLang="en-US" sz="2000" dirty="0"/>
              <a:t>Local Deaths 1 in Benson(2015), 1 in Sonoita (2014). </a:t>
            </a:r>
          </a:p>
          <a:p>
            <a:pPr eaLnBrk="1" hangingPunct="1"/>
            <a:r>
              <a:rPr lang="en-US" altLang="en-US" dirty="0"/>
              <a:t>No place outside is safe</a:t>
            </a:r>
          </a:p>
          <a:p>
            <a:pPr lvl="1"/>
            <a:r>
              <a:rPr lang="en-US" altLang="en-US" dirty="0"/>
              <a:t>Not dugouts, not rain shelters, not sheds.</a:t>
            </a:r>
          </a:p>
          <a:p>
            <a:pPr lvl="1"/>
            <a:r>
              <a:rPr lang="en-US" altLang="en-US" dirty="0"/>
              <a:t>Move the players into cars or permanent buildings</a:t>
            </a:r>
          </a:p>
          <a:p>
            <a:pPr marL="457200" lvl="1" indent="0">
              <a:buNone/>
            </a:pPr>
            <a:endParaRPr lang="en-US" altLang="en-US" dirty="0"/>
          </a:p>
        </p:txBody>
      </p:sp>
      <p:sp>
        <p:nvSpPr>
          <p:cNvPr id="110594" name="Rectangle 2"/>
          <p:cNvSpPr>
            <a:spLocks noGrp="1" noChangeArrowheads="1"/>
          </p:cNvSpPr>
          <p:nvPr>
            <p:ph type="title" idx="4294967295"/>
          </p:nvPr>
        </p:nvSpPr>
        <p:spPr>
          <a:xfrm>
            <a:off x="2119312" y="164442"/>
            <a:ext cx="7953375" cy="1189037"/>
          </a:xfrm>
        </p:spPr>
        <p:txBody>
          <a:bodyPr>
            <a:noAutofit/>
          </a:bodyPr>
          <a:lstStyle/>
          <a:p>
            <a:pPr algn="ctr" eaLnBrk="1" hangingPunct="1"/>
            <a:r>
              <a:rPr lang="en-US" altLang="en-US" b="1" dirty="0"/>
              <a:t>2026 District 8 Tournament Rules – Lightning Safety</a:t>
            </a:r>
          </a:p>
        </p:txBody>
      </p:sp>
    </p:spTree>
    <p:extLst>
      <p:ext uri="{BB962C8B-B14F-4D97-AF65-F5344CB8AC3E}">
        <p14:creationId xmlns:p14="http://schemas.microsoft.com/office/powerpoint/2010/main" val="2222230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73982-5BA1-908E-D685-64DD55EFCB15}"/>
            </a:ext>
          </a:extLst>
        </p:cNvPr>
        <p:cNvGrpSpPr/>
        <p:nvPr/>
      </p:nvGrpSpPr>
      <p:grpSpPr>
        <a:xfrm>
          <a:off x="0" y="0"/>
          <a:ext cx="0" cy="0"/>
          <a:chOff x="0" y="0"/>
          <a:chExt cx="0" cy="0"/>
        </a:xfrm>
      </p:grpSpPr>
      <p:sp>
        <p:nvSpPr>
          <p:cNvPr id="110595" name="Rectangle 3">
            <a:extLst>
              <a:ext uri="{FF2B5EF4-FFF2-40B4-BE49-F238E27FC236}">
                <a16:creationId xmlns:a16="http://schemas.microsoft.com/office/drawing/2014/main" id="{9F7D84DD-BF1F-8DB1-51B8-EEF003C09641}"/>
              </a:ext>
            </a:extLst>
          </p:cNvPr>
          <p:cNvSpPr>
            <a:spLocks noGrp="1" noChangeArrowheads="1"/>
          </p:cNvSpPr>
          <p:nvPr>
            <p:ph type="body" idx="4294967295"/>
          </p:nvPr>
        </p:nvSpPr>
        <p:spPr>
          <a:xfrm>
            <a:off x="657922" y="1508509"/>
            <a:ext cx="10573641" cy="4837112"/>
          </a:xfrm>
        </p:spPr>
        <p:txBody>
          <a:bodyPr>
            <a:normAutofit/>
          </a:bodyPr>
          <a:lstStyle/>
          <a:p>
            <a:pPr eaLnBrk="1" hangingPunct="1"/>
            <a:r>
              <a:rPr lang="en-US" altLang="en-US" sz="2400" dirty="0"/>
              <a:t>Restroom breaks – Notify the UIC, an attendant will escort player / coach to restroom.</a:t>
            </a:r>
          </a:p>
          <a:p>
            <a:r>
              <a:rPr lang="en-US" altLang="en-US" sz="2400" dirty="0"/>
              <a:t>No team walkup music! Tournament table can play music. </a:t>
            </a:r>
          </a:p>
          <a:p>
            <a:r>
              <a:rPr lang="en-US" altLang="en-US" sz="2400" dirty="0"/>
              <a:t>Game changers is allowed in the dugout.</a:t>
            </a:r>
          </a:p>
          <a:p>
            <a:r>
              <a:rPr lang="en-US" sz="2400" dirty="0"/>
              <a:t>Baseball -1.17 All male players must wear an athletic supporter.  Male catchers must wear metal, fiber, or plastic type cup.</a:t>
            </a:r>
          </a:p>
          <a:p>
            <a:r>
              <a:rPr lang="en-US" sz="2400" dirty="0"/>
              <a:t>Softball - In 7.08 (a) (5) Note 2 n 7.08 (a) (5) Note 2, when the </a:t>
            </a:r>
            <a:r>
              <a:rPr lang="en-US" sz="2400" dirty="0">
                <a:solidFill>
                  <a:srgbClr val="FF0000"/>
                </a:solidFill>
              </a:rPr>
              <a:t>pitcher</a:t>
            </a:r>
            <a:r>
              <a:rPr lang="en-US" sz="2400" dirty="0"/>
              <a:t> is in possession of the ball in the circle and is not making a play (for purpose of the rule, feinting a throw is considered a play), all runners off their bases must immediately attempt to advance or retreat.   ---  </a:t>
            </a:r>
            <a:r>
              <a:rPr lang="en-US" sz="2400" dirty="0">
                <a:solidFill>
                  <a:srgbClr val="FF0000"/>
                </a:solidFill>
              </a:rPr>
              <a:t>Not just the ball and any other player</a:t>
            </a:r>
            <a:r>
              <a:rPr lang="en-US" sz="2400" dirty="0"/>
              <a:t>.</a:t>
            </a:r>
          </a:p>
          <a:p>
            <a:r>
              <a:rPr lang="en-US" sz="2400" dirty="0"/>
              <a:t>There is no rule prohibiting pitchers from wearing any type of sunglasses.</a:t>
            </a:r>
          </a:p>
          <a:p>
            <a:endParaRPr lang="en-US" dirty="0"/>
          </a:p>
          <a:p>
            <a:endParaRPr lang="en-US" altLang="en-US" dirty="0"/>
          </a:p>
          <a:p>
            <a:endParaRPr lang="en-US" altLang="en-US" dirty="0"/>
          </a:p>
          <a:p>
            <a:pPr lvl="1"/>
            <a:endParaRPr lang="en-US" altLang="en-US" dirty="0"/>
          </a:p>
          <a:p>
            <a:pPr marL="457200" lvl="1" indent="0">
              <a:buNone/>
            </a:pPr>
            <a:endParaRPr lang="en-US" altLang="en-US" dirty="0"/>
          </a:p>
        </p:txBody>
      </p:sp>
      <p:sp>
        <p:nvSpPr>
          <p:cNvPr id="110594" name="Rectangle 2">
            <a:extLst>
              <a:ext uri="{FF2B5EF4-FFF2-40B4-BE49-F238E27FC236}">
                <a16:creationId xmlns:a16="http://schemas.microsoft.com/office/drawing/2014/main" id="{65443866-53D0-F98E-09F8-4477CB30596F}"/>
              </a:ext>
            </a:extLst>
          </p:cNvPr>
          <p:cNvSpPr>
            <a:spLocks noGrp="1" noChangeArrowheads="1"/>
          </p:cNvSpPr>
          <p:nvPr>
            <p:ph type="title" idx="4294967295"/>
          </p:nvPr>
        </p:nvSpPr>
        <p:spPr>
          <a:xfrm>
            <a:off x="2119312" y="164442"/>
            <a:ext cx="7953375" cy="1189037"/>
          </a:xfrm>
        </p:spPr>
        <p:txBody>
          <a:bodyPr>
            <a:noAutofit/>
          </a:bodyPr>
          <a:lstStyle/>
          <a:p>
            <a:pPr algn="ctr" eaLnBrk="1" hangingPunct="1"/>
            <a:r>
              <a:rPr lang="en-US" altLang="en-US" b="1" dirty="0"/>
              <a:t>2026 District 8 Tournament Rules – FAQ</a:t>
            </a:r>
          </a:p>
        </p:txBody>
      </p:sp>
    </p:spTree>
    <p:extLst>
      <p:ext uri="{BB962C8B-B14F-4D97-AF65-F5344CB8AC3E}">
        <p14:creationId xmlns:p14="http://schemas.microsoft.com/office/powerpoint/2010/main" val="2106116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0" y="1792288"/>
            <a:ext cx="10629900" cy="4552950"/>
          </a:xfrm>
        </p:spPr>
        <p:txBody>
          <a:bodyPr>
            <a:normAutofit lnSpcReduction="10000"/>
          </a:bodyPr>
          <a:lstStyle/>
          <a:p>
            <a:pPr eaLnBrk="1" hangingPunct="1"/>
            <a:r>
              <a:rPr lang="en-US" altLang="en-US" dirty="0"/>
              <a:t>John Hildreth – Umpire in Chief</a:t>
            </a:r>
          </a:p>
          <a:p>
            <a:pPr eaLnBrk="1" hangingPunct="1"/>
            <a:r>
              <a:rPr lang="en-US" altLang="en-US" dirty="0">
                <a:hlinkClick r:id="rId3"/>
              </a:rPr>
              <a:t>john_hildrethii@msn.com</a:t>
            </a:r>
            <a:endParaRPr lang="en-US" altLang="en-US" dirty="0"/>
          </a:p>
          <a:p>
            <a:pPr eaLnBrk="1" hangingPunct="1"/>
            <a:r>
              <a:rPr lang="en-US" altLang="en-US" dirty="0"/>
              <a:t>520-227-9257 (C) </a:t>
            </a:r>
          </a:p>
          <a:p>
            <a:pPr eaLnBrk="1" hangingPunct="1"/>
            <a:r>
              <a:rPr lang="en-US" altLang="en-US" dirty="0"/>
              <a:t>Jorge Maldonado – Tournament Director</a:t>
            </a:r>
          </a:p>
          <a:p>
            <a:r>
              <a:rPr lang="en-US" dirty="0">
                <a:hlinkClick r:id="rId4"/>
              </a:rPr>
              <a:t>jorge.maldonado1@hotmail.com</a:t>
            </a:r>
            <a:endParaRPr lang="en-US" dirty="0"/>
          </a:p>
          <a:p>
            <a:pPr eaLnBrk="1" hangingPunct="1"/>
            <a:r>
              <a:rPr lang="en-US" altLang="en-US" dirty="0"/>
              <a:t>520-313-8496</a:t>
            </a:r>
          </a:p>
          <a:p>
            <a:pPr eaLnBrk="1" hangingPunct="1"/>
            <a:r>
              <a:rPr lang="en-US" altLang="en-US" dirty="0"/>
              <a:t>Robin Murray – District Administrator</a:t>
            </a:r>
          </a:p>
          <a:p>
            <a:pPr eaLnBrk="1" hangingPunct="1"/>
            <a:r>
              <a:rPr lang="en-US" altLang="en-US" dirty="0">
                <a:hlinkClick r:id="rId5"/>
              </a:rPr>
              <a:t>rmurray23@cox.net</a:t>
            </a:r>
            <a:endParaRPr lang="en-US" altLang="en-US" dirty="0"/>
          </a:p>
          <a:p>
            <a:r>
              <a:rPr lang="en-US" altLang="en-US" dirty="0"/>
              <a:t>520-234-7160 (C) - 520-538-5139 (W)</a:t>
            </a:r>
          </a:p>
          <a:p>
            <a:pPr eaLnBrk="1" hangingPunct="1"/>
            <a:endParaRPr lang="en-US" altLang="en-US" dirty="0"/>
          </a:p>
        </p:txBody>
      </p:sp>
      <p:sp>
        <p:nvSpPr>
          <p:cNvPr id="110594" name="Rectangle 2"/>
          <p:cNvSpPr>
            <a:spLocks noGrp="1" noChangeArrowheads="1"/>
          </p:cNvSpPr>
          <p:nvPr>
            <p:ph type="title" idx="4294967295"/>
          </p:nvPr>
        </p:nvSpPr>
        <p:spPr>
          <a:xfrm>
            <a:off x="1839792" y="113122"/>
            <a:ext cx="7953375" cy="1189038"/>
          </a:xfrm>
        </p:spPr>
        <p:txBody>
          <a:bodyPr>
            <a:noAutofit/>
          </a:bodyPr>
          <a:lstStyle/>
          <a:p>
            <a:pPr algn="ctr" eaLnBrk="1" hangingPunct="1"/>
            <a:r>
              <a:rPr lang="en-US" altLang="en-US" b="1" dirty="0"/>
              <a:t>2026 District 8 Tournament Rules – Contact Information</a:t>
            </a:r>
          </a:p>
        </p:txBody>
      </p:sp>
      <p:pic>
        <p:nvPicPr>
          <p:cNvPr id="4" name="Picture 3">
            <a:extLst>
              <a:ext uri="{FF2B5EF4-FFF2-40B4-BE49-F238E27FC236}">
                <a16:creationId xmlns:a16="http://schemas.microsoft.com/office/drawing/2014/main" id="{1A5118F2-69C8-49ED-BB89-9057D83474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793167" y="5055463"/>
            <a:ext cx="2372329" cy="1779903"/>
          </a:xfrm>
          <a:prstGeom prst="rect">
            <a:avLst/>
          </a:prstGeom>
        </p:spPr>
      </p:pic>
    </p:spTree>
    <p:extLst>
      <p:ext uri="{BB962C8B-B14F-4D97-AF65-F5344CB8AC3E}">
        <p14:creationId xmlns:p14="http://schemas.microsoft.com/office/powerpoint/2010/main" val="267047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02166" y="1792288"/>
            <a:ext cx="10629397" cy="4552755"/>
          </a:xfrm>
        </p:spPr>
        <p:txBody>
          <a:bodyPr>
            <a:normAutofit/>
          </a:bodyPr>
          <a:lstStyle/>
          <a:p>
            <a:pPr eaLnBrk="1" hangingPunct="1"/>
            <a:endParaRPr lang="en-US" altLang="en-US" dirty="0"/>
          </a:p>
          <a:p>
            <a:pPr eaLnBrk="1" hangingPunct="1"/>
            <a:endParaRPr lang="en-US" altLang="en-US" dirty="0"/>
          </a:p>
        </p:txBody>
      </p:sp>
      <p:sp>
        <p:nvSpPr>
          <p:cNvPr id="110594" name="Rectangle 2"/>
          <p:cNvSpPr>
            <a:spLocks noGrp="1" noChangeArrowheads="1"/>
          </p:cNvSpPr>
          <p:nvPr>
            <p:ph type="title" idx="4294967295"/>
          </p:nvPr>
        </p:nvSpPr>
        <p:spPr>
          <a:xfrm>
            <a:off x="1639093" y="0"/>
            <a:ext cx="7953375" cy="1189037"/>
          </a:xfrm>
        </p:spPr>
        <p:txBody>
          <a:bodyPr>
            <a:noAutofit/>
          </a:bodyPr>
          <a:lstStyle/>
          <a:p>
            <a:pPr algn="ctr" eaLnBrk="1" hangingPunct="1"/>
            <a:r>
              <a:rPr lang="en-US" altLang="en-US" b="1" dirty="0"/>
              <a:t>2026 District 8 Tournament Rules – Backup</a:t>
            </a:r>
          </a:p>
        </p:txBody>
      </p:sp>
      <p:pic>
        <p:nvPicPr>
          <p:cNvPr id="3" name="Picture 2">
            <a:extLst>
              <a:ext uri="{FF2B5EF4-FFF2-40B4-BE49-F238E27FC236}">
                <a16:creationId xmlns:a16="http://schemas.microsoft.com/office/drawing/2014/main" id="{F4FE8759-D98C-05C6-2434-503094CF1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556" y="2121760"/>
            <a:ext cx="5676539" cy="2970502"/>
          </a:xfrm>
          <a:prstGeom prst="rect">
            <a:avLst/>
          </a:prstGeom>
        </p:spPr>
      </p:pic>
    </p:spTree>
    <p:extLst>
      <p:ext uri="{BB962C8B-B14F-4D97-AF65-F5344CB8AC3E}">
        <p14:creationId xmlns:p14="http://schemas.microsoft.com/office/powerpoint/2010/main" val="1723798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240" y="1"/>
            <a:ext cx="12313240" cy="6858554"/>
          </a:xfrm>
          <a:prstGeom prst="rect">
            <a:avLst/>
          </a:prstGeom>
        </p:spPr>
      </p:pic>
    </p:spTree>
    <p:extLst>
      <p:ext uri="{BB962C8B-B14F-4D97-AF65-F5344CB8AC3E}">
        <p14:creationId xmlns:p14="http://schemas.microsoft.com/office/powerpoint/2010/main" val="1271776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88369" y="25400"/>
            <a:ext cx="6484144" cy="1054100"/>
          </a:xfrm>
        </p:spPr>
        <p:txBody>
          <a:bodyPr/>
          <a:lstStyle/>
          <a:p>
            <a:r>
              <a:rPr lang="en-US" dirty="0"/>
              <a:t>Files</a:t>
            </a:r>
          </a:p>
        </p:txBody>
      </p:sp>
      <p:sp>
        <p:nvSpPr>
          <p:cNvPr id="3" name="Content Placeholder 2"/>
          <p:cNvSpPr>
            <a:spLocks noGrp="1"/>
          </p:cNvSpPr>
          <p:nvPr>
            <p:ph idx="4294967295"/>
          </p:nvPr>
        </p:nvSpPr>
        <p:spPr>
          <a:xfrm>
            <a:off x="674478" y="1184003"/>
            <a:ext cx="9856139" cy="5269048"/>
          </a:xfrm>
        </p:spPr>
        <p:txBody>
          <a:bodyPr>
            <a:normAutofit/>
          </a:bodyPr>
          <a:lstStyle/>
          <a:p>
            <a:r>
              <a:rPr lang="en-US" dirty="0">
                <a:effectLst/>
                <a:latin typeface="Arial" panose="020B0604020202020204" pitchFamily="34" charset="0"/>
              </a:rPr>
              <a:t>2026 Little League Softball Tournament Rule Summary</a:t>
            </a:r>
          </a:p>
          <a:p>
            <a:endParaRPr lang="en-US" dirty="0">
              <a:latin typeface="Arial" panose="020B0604020202020204" pitchFamily="34" charset="0"/>
            </a:endParaRPr>
          </a:p>
          <a:p>
            <a:r>
              <a:rPr lang="en-US" dirty="0">
                <a:effectLst/>
                <a:latin typeface="Arial" panose="020B0604020202020204" pitchFamily="34" charset="0"/>
              </a:rPr>
              <a:t>2026 Little League Baseball Tournament Rule Summary</a:t>
            </a:r>
          </a:p>
          <a:p>
            <a:endParaRPr lang="en-US" dirty="0">
              <a:latin typeface="Arial" panose="020B0604020202020204" pitchFamily="34" charset="0"/>
            </a:endParaRPr>
          </a:p>
          <a:p>
            <a:pPr>
              <a:lnSpc>
                <a:spcPct val="100000"/>
              </a:lnSpc>
            </a:pPr>
            <a:r>
              <a:rPr lang="en-US" dirty="0">
                <a:latin typeface="Arial" panose="020B0604020202020204" pitchFamily="34" charset="0"/>
              </a:rPr>
              <a:t>2026 Little League Rulebook Significant Updates</a:t>
            </a:r>
          </a:p>
          <a:p>
            <a:pPr>
              <a:lnSpc>
                <a:spcPct val="100000"/>
              </a:lnSpc>
            </a:pPr>
            <a:endParaRPr lang="en-US" dirty="0">
              <a:latin typeface="Arial" panose="020B0604020202020204" pitchFamily="34" charset="0"/>
            </a:endParaRPr>
          </a:p>
          <a:p>
            <a:r>
              <a:rPr lang="en-US" dirty="0">
                <a:latin typeface="Arial" panose="020B0604020202020204" pitchFamily="34" charset="0"/>
              </a:rPr>
              <a:t>2026 Tournament Protest Form (Tournament Staff use)</a:t>
            </a:r>
          </a:p>
          <a:p>
            <a:endParaRPr lang="en-US" dirty="0"/>
          </a:p>
        </p:txBody>
      </p:sp>
      <p:graphicFrame>
        <p:nvGraphicFramePr>
          <p:cNvPr id="4" name="Object 3">
            <a:extLst>
              <a:ext uri="{FF2B5EF4-FFF2-40B4-BE49-F238E27FC236}">
                <a16:creationId xmlns:a16="http://schemas.microsoft.com/office/drawing/2014/main" id="{089433F0-9737-F519-EF99-27F356D9096B}"/>
              </a:ext>
            </a:extLst>
          </p:cNvPr>
          <p:cNvGraphicFramePr>
            <a:graphicFrameLocks noChangeAspect="1"/>
          </p:cNvGraphicFramePr>
          <p:nvPr>
            <p:extLst>
              <p:ext uri="{D42A27DB-BD31-4B8C-83A1-F6EECF244321}">
                <p14:modId xmlns:p14="http://schemas.microsoft.com/office/powerpoint/2010/main" val="2491148108"/>
              </p:ext>
            </p:extLst>
          </p:nvPr>
        </p:nvGraphicFramePr>
        <p:xfrm>
          <a:off x="773519" y="4823840"/>
          <a:ext cx="1844675" cy="654111"/>
        </p:xfrm>
        <a:graphic>
          <a:graphicData uri="http://schemas.openxmlformats.org/presentationml/2006/ole">
            <mc:AlternateContent xmlns:mc="http://schemas.openxmlformats.org/markup-compatibility/2006">
              <mc:Choice xmlns:v="urn:schemas-microsoft-com:vml" Requires="v">
                <p:oleObj name="Packager Shell Object" showAsIcon="1" r:id="rId2" imgW="1844111" imgH="518018" progId="Package">
                  <p:embed/>
                </p:oleObj>
              </mc:Choice>
              <mc:Fallback>
                <p:oleObj name="Packager Shell Object" showAsIcon="1" r:id="rId2" imgW="1844111" imgH="518018" progId="Package">
                  <p:embed/>
                  <p:pic>
                    <p:nvPicPr>
                      <p:cNvPr id="0" name=""/>
                      <p:cNvPicPr/>
                      <p:nvPr/>
                    </p:nvPicPr>
                    <p:blipFill>
                      <a:blip r:embed="rId3"/>
                      <a:stretch>
                        <a:fillRect/>
                      </a:stretch>
                    </p:blipFill>
                    <p:spPr>
                      <a:xfrm>
                        <a:off x="773519" y="4823840"/>
                        <a:ext cx="1844675" cy="654111"/>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4A8F74C-35C9-0AC7-D71D-F61B22880731}"/>
              </a:ext>
            </a:extLst>
          </p:cNvPr>
          <p:cNvGraphicFramePr>
            <a:graphicFrameLocks noChangeAspect="1"/>
          </p:cNvGraphicFramePr>
          <p:nvPr>
            <p:extLst>
              <p:ext uri="{D42A27DB-BD31-4B8C-83A1-F6EECF244321}">
                <p14:modId xmlns:p14="http://schemas.microsoft.com/office/powerpoint/2010/main" val="2641461804"/>
              </p:ext>
            </p:extLst>
          </p:nvPr>
        </p:nvGraphicFramePr>
        <p:xfrm>
          <a:off x="1203345" y="2825537"/>
          <a:ext cx="914400" cy="780726"/>
        </p:xfrm>
        <a:graphic>
          <a:graphicData uri="http://schemas.openxmlformats.org/presentationml/2006/ole">
            <mc:AlternateContent xmlns:mc="http://schemas.openxmlformats.org/markup-compatibility/2006">
              <mc:Choice xmlns:v="urn:schemas-microsoft-com:vml" Requires="v">
                <p:oleObj name="Acrobat Document" showAsIcon="1" r:id="rId4" imgW="914545" imgH="771380" progId="Acrobat.Document.DC">
                  <p:embed/>
                </p:oleObj>
              </mc:Choice>
              <mc:Fallback>
                <p:oleObj name="Acrobat Document" showAsIcon="1" r:id="rId4" imgW="914545" imgH="771380" progId="Acrobat.Document.DC">
                  <p:embed/>
                  <p:pic>
                    <p:nvPicPr>
                      <p:cNvPr id="0" name=""/>
                      <p:cNvPicPr/>
                      <p:nvPr/>
                    </p:nvPicPr>
                    <p:blipFill>
                      <a:blip r:embed="rId5"/>
                      <a:stretch>
                        <a:fillRect/>
                      </a:stretch>
                    </p:blipFill>
                    <p:spPr>
                      <a:xfrm>
                        <a:off x="1203345" y="2825537"/>
                        <a:ext cx="914400" cy="780726"/>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02D7997-333E-B87F-A9FC-DC8387F23EAE}"/>
              </a:ext>
            </a:extLst>
          </p:cNvPr>
          <p:cNvGraphicFramePr>
            <a:graphicFrameLocks noChangeAspect="1"/>
          </p:cNvGraphicFramePr>
          <p:nvPr>
            <p:extLst>
              <p:ext uri="{D42A27DB-BD31-4B8C-83A1-F6EECF244321}">
                <p14:modId xmlns:p14="http://schemas.microsoft.com/office/powerpoint/2010/main" val="467493372"/>
              </p:ext>
            </p:extLst>
          </p:nvPr>
        </p:nvGraphicFramePr>
        <p:xfrm>
          <a:off x="1203345" y="1707104"/>
          <a:ext cx="985024" cy="831114"/>
        </p:xfrm>
        <a:graphic>
          <a:graphicData uri="http://schemas.openxmlformats.org/presentationml/2006/ole">
            <mc:AlternateContent xmlns:mc="http://schemas.openxmlformats.org/markup-compatibility/2006">
              <mc:Choice xmlns:v="urn:schemas-microsoft-com:vml" Requires="v">
                <p:oleObj name="Acrobat Document" showAsIcon="1" r:id="rId4" imgW="914545" imgH="771380" progId="Acrobat.Document.DC">
                  <p:embed/>
                </p:oleObj>
              </mc:Choice>
              <mc:Fallback>
                <p:oleObj name="Acrobat Document" showAsIcon="1" r:id="rId4" imgW="914545" imgH="771380" progId="Acrobat.Document.DC">
                  <p:embed/>
                  <p:pic>
                    <p:nvPicPr>
                      <p:cNvPr id="0" name=""/>
                      <p:cNvPicPr/>
                      <p:nvPr/>
                    </p:nvPicPr>
                    <p:blipFill>
                      <a:blip r:embed="rId6"/>
                      <a:stretch>
                        <a:fillRect/>
                      </a:stretch>
                    </p:blipFill>
                    <p:spPr>
                      <a:xfrm>
                        <a:off x="1203345" y="1707104"/>
                        <a:ext cx="985024" cy="83111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FEB926E-9BAB-B446-78DC-4EFB81EF54CC}"/>
              </a:ext>
            </a:extLst>
          </p:cNvPr>
          <p:cNvGraphicFramePr>
            <a:graphicFrameLocks noChangeAspect="1"/>
          </p:cNvGraphicFramePr>
          <p:nvPr>
            <p:extLst>
              <p:ext uri="{D42A27DB-BD31-4B8C-83A1-F6EECF244321}">
                <p14:modId xmlns:p14="http://schemas.microsoft.com/office/powerpoint/2010/main" val="2562726000"/>
              </p:ext>
            </p:extLst>
          </p:nvPr>
        </p:nvGraphicFramePr>
        <p:xfrm>
          <a:off x="1238657" y="3782816"/>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4" imgW="914545" imgH="771380" progId="Acrobat.Document.DC">
                  <p:embed/>
                </p:oleObj>
              </mc:Choice>
              <mc:Fallback>
                <p:oleObj name="Acrobat Document" showAsIcon="1" r:id="rId4" imgW="914545" imgH="771380" progId="Acrobat.Document.DC">
                  <p:embed/>
                  <p:pic>
                    <p:nvPicPr>
                      <p:cNvPr id="0" name=""/>
                      <p:cNvPicPr/>
                      <p:nvPr/>
                    </p:nvPicPr>
                    <p:blipFill>
                      <a:blip r:embed="rId7"/>
                      <a:stretch>
                        <a:fillRect/>
                      </a:stretch>
                    </p:blipFill>
                    <p:spPr>
                      <a:xfrm>
                        <a:off x="1238657" y="3782816"/>
                        <a:ext cx="914400" cy="771525"/>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56ED0DA-56BE-31AF-8910-9CEEDD7DFF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48966" y="4871106"/>
            <a:ext cx="2236215" cy="1899384"/>
          </a:xfrm>
          <a:prstGeom prst="rect">
            <a:avLst/>
          </a:prstGeom>
        </p:spPr>
      </p:pic>
    </p:spTree>
    <p:extLst>
      <p:ext uri="{BB962C8B-B14F-4D97-AF65-F5344CB8AC3E}">
        <p14:creationId xmlns:p14="http://schemas.microsoft.com/office/powerpoint/2010/main" val="339890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12956" y="1792288"/>
            <a:ext cx="10718607" cy="4162463"/>
          </a:xfrm>
        </p:spPr>
        <p:txBody>
          <a:bodyPr/>
          <a:lstStyle/>
          <a:p>
            <a:pPr eaLnBrk="1" hangingPunct="1"/>
            <a:endParaRPr lang="en-US" dirty="0">
              <a:effectLst/>
              <a:latin typeface="Arial" panose="020B0604020202020204" pitchFamily="34" charset="0"/>
            </a:endParaRPr>
          </a:p>
          <a:p>
            <a:pPr eaLnBrk="1" hangingPunct="1"/>
            <a:r>
              <a:rPr lang="en-US" dirty="0">
                <a:effectLst/>
                <a:latin typeface="Arial" panose="020B0604020202020204" pitchFamily="34" charset="0"/>
              </a:rPr>
              <a:t>Baseball and Softball (Tournament Play) – Managers and Coaches: Requires all tournament managers and</a:t>
            </a:r>
            <a:br>
              <a:rPr lang="en-US" dirty="0"/>
            </a:br>
            <a:r>
              <a:rPr lang="en-US" dirty="0">
                <a:effectLst/>
                <a:latin typeface="Arial" panose="020B0604020202020204" pitchFamily="34" charset="0"/>
              </a:rPr>
              <a:t>coaches to complete the </a:t>
            </a:r>
            <a:r>
              <a:rPr lang="en-US" dirty="0">
                <a:solidFill>
                  <a:srgbClr val="FF0000"/>
                </a:solidFill>
                <a:effectLst/>
                <a:latin typeface="Arial" panose="020B0604020202020204" pitchFamily="34" charset="0"/>
              </a:rPr>
              <a:t>Little League Diamond Leader Training Program</a:t>
            </a:r>
            <a:r>
              <a:rPr lang="en-US" dirty="0">
                <a:effectLst/>
                <a:latin typeface="Arial" panose="020B0604020202020204" pitchFamily="34" charset="0"/>
              </a:rPr>
              <a:t> (LittleLeague.org/</a:t>
            </a:r>
            <a:r>
              <a:rPr lang="en-US" dirty="0" err="1">
                <a:effectLst/>
                <a:latin typeface="Arial" panose="020B0604020202020204" pitchFamily="34" charset="0"/>
              </a:rPr>
              <a:t>DiamondLeader</a:t>
            </a:r>
            <a:r>
              <a:rPr lang="en-US" dirty="0">
                <a:effectLst/>
                <a:latin typeface="Arial" panose="020B0604020202020204" pitchFamily="34" charset="0"/>
              </a:rPr>
              <a: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Certificate must be in your Tournament Affidavit Book.	</a:t>
            </a:r>
          </a:p>
          <a:p>
            <a:pPr lvl="1"/>
            <a:r>
              <a:rPr lang="en-US" altLang="en-US" dirty="0">
                <a:latin typeface="Arial" panose="020B0604020202020204" pitchFamily="34" charset="0"/>
              </a:rPr>
              <a:t>Last years is still good.</a:t>
            </a:r>
            <a:endParaRPr lang="en-US" altLang="en-US" dirty="0"/>
          </a:p>
        </p:txBody>
      </p:sp>
      <p:sp>
        <p:nvSpPr>
          <p:cNvPr id="110594" name="Rectangle 2"/>
          <p:cNvSpPr>
            <a:spLocks noGrp="1" noChangeArrowheads="1"/>
          </p:cNvSpPr>
          <p:nvPr>
            <p:ph type="title" idx="4294967295"/>
          </p:nvPr>
        </p:nvSpPr>
        <p:spPr>
          <a:xfrm>
            <a:off x="1639093" y="137841"/>
            <a:ext cx="7953375" cy="1187450"/>
          </a:xfrm>
        </p:spPr>
        <p:txBody>
          <a:bodyPr>
            <a:noAutofit/>
          </a:bodyPr>
          <a:lstStyle/>
          <a:p>
            <a:pPr eaLnBrk="1" hangingPunct="1"/>
            <a:r>
              <a:rPr lang="en-US" altLang="en-US" b="1" dirty="0"/>
              <a:t>2026 District 8 Tournament Rules</a:t>
            </a:r>
            <a:br>
              <a:rPr lang="en-US" altLang="en-US" b="1" dirty="0"/>
            </a:br>
            <a:r>
              <a:rPr lang="en-US" b="1" dirty="0"/>
              <a:t>Diamond Leader Training</a:t>
            </a:r>
            <a:endParaRPr lang="en-US" altLang="en-US" b="1" dirty="0"/>
          </a:p>
        </p:txBody>
      </p:sp>
    </p:spTree>
    <p:extLst>
      <p:ext uri="{BB962C8B-B14F-4D97-AF65-F5344CB8AC3E}">
        <p14:creationId xmlns:p14="http://schemas.microsoft.com/office/powerpoint/2010/main" val="394490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12956" y="1792288"/>
            <a:ext cx="10718607" cy="4162463"/>
          </a:xfrm>
        </p:spPr>
        <p:txBody>
          <a:bodyPr>
            <a:normAutofit fontScale="92500" lnSpcReduction="20000"/>
          </a:bodyPr>
          <a:lstStyle/>
          <a:p>
            <a:pPr eaLnBrk="1" hangingPunct="1"/>
            <a:endParaRPr lang="en-US" dirty="0">
              <a:effectLst/>
              <a:latin typeface="Arial" panose="020B0604020202020204" pitchFamily="34" charset="0"/>
            </a:endParaRPr>
          </a:p>
          <a:p>
            <a:pPr marL="336550" indent="-342900">
              <a:lnSpc>
                <a:spcPct val="103000"/>
              </a:lnSpc>
              <a:spcBef>
                <a:spcPts val="0"/>
              </a:spcBef>
              <a:spcAft>
                <a:spcPts val="25"/>
              </a:spcAft>
              <a:buFont typeface="Arial" panose="020B0604020202020204" pitchFamily="34" charset="0"/>
              <a:buChar char="•"/>
            </a:pPr>
            <a:r>
              <a:rPr lang="en-US" sz="3200" dirty="0">
                <a:solidFill>
                  <a:srgbClr val="FF0000"/>
                </a:solidFill>
              </a:rPr>
              <a:t>All volunteers must complete the Abuse Awareness Training </a:t>
            </a:r>
            <a:r>
              <a:rPr lang="en-US" sz="3200" dirty="0"/>
              <a:t>mandated by Little League.  (Please use the updated link for Little League Training)</a:t>
            </a:r>
          </a:p>
          <a:p>
            <a:pPr marL="336550" indent="-342900">
              <a:lnSpc>
                <a:spcPct val="103000"/>
              </a:lnSpc>
              <a:spcBef>
                <a:spcPts val="0"/>
              </a:spcBef>
              <a:spcAft>
                <a:spcPts val="25"/>
              </a:spcAft>
              <a:buFont typeface="Arial" panose="020B0604020202020204" pitchFamily="34" charset="0"/>
              <a:buChar char="•"/>
            </a:pPr>
            <a:endParaRPr lang="en-US" sz="3200" dirty="0"/>
          </a:p>
          <a:p>
            <a:pPr marL="793750" lvl="1" indent="-342900">
              <a:lnSpc>
                <a:spcPct val="103000"/>
              </a:lnSpc>
              <a:spcBef>
                <a:spcPts val="0"/>
              </a:spcBef>
              <a:spcAft>
                <a:spcPts val="25"/>
              </a:spcAft>
            </a:pPr>
            <a:r>
              <a:rPr lang="en-US" sz="2800" dirty="0"/>
              <a:t>https://www.littleleague.org/university/articles/abuse-awareness-training-course/</a:t>
            </a:r>
          </a:p>
          <a:p>
            <a:pPr marL="0" marR="0" indent="-6350">
              <a:lnSpc>
                <a:spcPct val="103000"/>
              </a:lnSpc>
              <a:spcBef>
                <a:spcPts val="0"/>
              </a:spcBef>
              <a:spcAft>
                <a:spcPts val="25"/>
              </a:spcAft>
            </a:pPr>
            <a:endParaRPr lang="en-US" sz="2400" dirty="0">
              <a:latin typeface="Arial" panose="020B0604020202020204" pitchFamily="34" charset="0"/>
              <a:ea typeface="Arial" panose="020B0604020202020204" pitchFamily="34" charset="0"/>
              <a:cs typeface="Times New Roman" panose="02020603050405020304" pitchFamily="18" charset="0"/>
            </a:endParaRPr>
          </a:p>
          <a:p>
            <a:pPr eaLnBrk="1" hangingPunct="1"/>
            <a:r>
              <a:rPr lang="en-US" altLang="en-US" dirty="0">
                <a:latin typeface="Arial" panose="020B0604020202020204" pitchFamily="34" charset="0"/>
              </a:rPr>
              <a:t>Certificate must be in your Tournament Affidavit Book.	</a:t>
            </a:r>
          </a:p>
          <a:p>
            <a:pPr lvl="1"/>
            <a:r>
              <a:rPr lang="en-US" altLang="en-US" dirty="0">
                <a:latin typeface="Arial" panose="020B0604020202020204" pitchFamily="34" charset="0"/>
              </a:rPr>
              <a:t>Use the Little League Website to complete.</a:t>
            </a:r>
          </a:p>
          <a:p>
            <a:pPr lvl="1"/>
            <a:r>
              <a:rPr lang="en-US" altLang="en-US" dirty="0">
                <a:latin typeface="Arial" panose="020B0604020202020204" pitchFamily="34" charset="0"/>
              </a:rPr>
              <a:t>Updated for 2026 Season</a:t>
            </a:r>
            <a:endParaRPr lang="en-US" altLang="en-US" dirty="0"/>
          </a:p>
        </p:txBody>
      </p:sp>
      <p:sp>
        <p:nvSpPr>
          <p:cNvPr id="110594" name="Rectangle 2"/>
          <p:cNvSpPr>
            <a:spLocks noGrp="1" noChangeArrowheads="1"/>
          </p:cNvSpPr>
          <p:nvPr>
            <p:ph type="title" idx="4294967295"/>
          </p:nvPr>
        </p:nvSpPr>
        <p:spPr>
          <a:xfrm>
            <a:off x="1639093" y="137841"/>
            <a:ext cx="7953375" cy="1187450"/>
          </a:xfrm>
        </p:spPr>
        <p:txBody>
          <a:bodyPr>
            <a:noAutofit/>
          </a:bodyPr>
          <a:lstStyle/>
          <a:p>
            <a:pPr eaLnBrk="1" hangingPunct="1"/>
            <a:r>
              <a:rPr lang="en-US" altLang="en-US" b="1" dirty="0"/>
              <a:t>2026 District 8 Tournament Rules</a:t>
            </a:r>
            <a:br>
              <a:rPr lang="en-US" altLang="en-US" b="1" dirty="0"/>
            </a:br>
            <a:r>
              <a:rPr lang="en-US" sz="4400" b="1" dirty="0"/>
              <a:t>Abuse Awareness </a:t>
            </a:r>
            <a:r>
              <a:rPr lang="en-US" b="1" dirty="0"/>
              <a:t>Training</a:t>
            </a:r>
            <a:endParaRPr lang="en-US" altLang="en-US" b="1" dirty="0"/>
          </a:p>
        </p:txBody>
      </p:sp>
    </p:spTree>
    <p:extLst>
      <p:ext uri="{BB962C8B-B14F-4D97-AF65-F5344CB8AC3E}">
        <p14:creationId xmlns:p14="http://schemas.microsoft.com/office/powerpoint/2010/main" val="293996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12956" y="1529256"/>
            <a:ext cx="11084312" cy="4904998"/>
          </a:xfrm>
        </p:spPr>
        <p:txBody>
          <a:bodyPr>
            <a:normAutofit fontScale="77500" lnSpcReduction="20000"/>
          </a:bodyPr>
          <a:lstStyle/>
          <a:p>
            <a:r>
              <a:rPr lang="en-US" sz="4200" i="0" u="none" strike="noStrike" baseline="0" dirty="0">
                <a:solidFill>
                  <a:srgbClr val="009DDF"/>
                </a:solidFill>
                <a:latin typeface="Calibri (Body)"/>
              </a:rPr>
              <a:t>Baseball </a:t>
            </a:r>
            <a:r>
              <a:rPr lang="en-US" sz="4200" i="0" u="none" strike="noStrike" baseline="0" dirty="0">
                <a:solidFill>
                  <a:srgbClr val="000000"/>
                </a:solidFill>
                <a:latin typeface="Calibri (Body)"/>
              </a:rPr>
              <a:t>and </a:t>
            </a:r>
            <a:r>
              <a:rPr lang="en-US" sz="4200" i="0" u="none" strike="noStrike" baseline="0" dirty="0">
                <a:solidFill>
                  <a:srgbClr val="FF6900"/>
                </a:solidFill>
                <a:latin typeface="Calibri (Body)"/>
              </a:rPr>
              <a:t>Softball </a:t>
            </a:r>
            <a:r>
              <a:rPr lang="en-US" sz="4200" i="0" u="none" strike="noStrike" baseline="0" dirty="0">
                <a:solidFill>
                  <a:srgbClr val="000000"/>
                </a:solidFill>
                <a:latin typeface="Calibri (Body)"/>
              </a:rPr>
              <a:t>– Tournament Rule 3 (b) – </a:t>
            </a:r>
            <a:r>
              <a:rPr lang="en-US" sz="4200" dirty="0">
                <a:latin typeface="Calibri (Body)"/>
              </a:rPr>
              <a:t>Illegal Bats: Reworded to provide consistency with Rule 6.06(d).</a:t>
            </a:r>
          </a:p>
          <a:p>
            <a:r>
              <a:rPr lang="en-US" dirty="0"/>
              <a:t>In all Tournament levels and divisions, a batter is out for illegal action when the batter enters the batter’s box with one or both feet entirely on the ground with an illegal bat (see bat specifications Rule 1.10) or is discovered having used an illegal bat prior to the next player entering the batter’s box. The ball is dead. Runners must return if they advanced on the play.</a:t>
            </a:r>
          </a:p>
          <a:p>
            <a:r>
              <a:rPr lang="en-US" dirty="0"/>
              <a:t>NOTE: If the infraction is discovered before the next player enters the batter’s box following the turn at bat of the player who used an illegal bat:</a:t>
            </a:r>
          </a:p>
          <a:p>
            <a:r>
              <a:rPr lang="en-US" dirty="0"/>
              <a:t>1. The ball is dead, the batter is out, and runners must return if they advanced on the play. The manager of the defense may advise the plate umpire of a decision to decline this part of the penalty and accept the play. Such election shall be made immediately at the end of the play.</a:t>
            </a:r>
          </a:p>
          <a:p>
            <a:endParaRPr lang="en-US" dirty="0"/>
          </a:p>
          <a:p>
            <a:r>
              <a:rPr lang="en-US" dirty="0"/>
              <a:t>2. The manager of the team will be ejected from the game, the batter who violated the rule will be ejected from the game, and the offensive team will lose one eligible base coach for the duration of the game.</a:t>
            </a:r>
            <a:endParaRPr lang="en-US" sz="1800" i="0" u="none" strike="noStrike" baseline="0" dirty="0">
              <a:solidFill>
                <a:srgbClr val="000000"/>
              </a:solidFill>
              <a:latin typeface="Calibri (Body)"/>
            </a:endParaRPr>
          </a:p>
        </p:txBody>
      </p:sp>
      <p:sp>
        <p:nvSpPr>
          <p:cNvPr id="110594" name="Rectangle 2"/>
          <p:cNvSpPr>
            <a:spLocks noGrp="1" noChangeArrowheads="1"/>
          </p:cNvSpPr>
          <p:nvPr>
            <p:ph type="title" idx="4294967295"/>
          </p:nvPr>
        </p:nvSpPr>
        <p:spPr>
          <a:xfrm>
            <a:off x="1639093" y="137841"/>
            <a:ext cx="7953375" cy="1187450"/>
          </a:xfrm>
        </p:spPr>
        <p:txBody>
          <a:bodyPr>
            <a:noAutofit/>
          </a:bodyPr>
          <a:lstStyle/>
          <a:p>
            <a:pPr eaLnBrk="1" hangingPunct="1"/>
            <a:r>
              <a:rPr lang="en-US" altLang="en-US" b="1" dirty="0"/>
              <a:t>2026 District 8 Tournament Rules</a:t>
            </a:r>
            <a:br>
              <a:rPr lang="en-US" altLang="en-US" b="1" dirty="0"/>
            </a:br>
            <a:r>
              <a:rPr lang="en-US" b="1" dirty="0"/>
              <a:t>Significant Updates</a:t>
            </a:r>
            <a:r>
              <a:rPr lang="en-US" altLang="en-US" b="1" dirty="0"/>
              <a:t>  </a:t>
            </a:r>
          </a:p>
        </p:txBody>
      </p:sp>
    </p:spTree>
    <p:extLst>
      <p:ext uri="{BB962C8B-B14F-4D97-AF65-F5344CB8AC3E}">
        <p14:creationId xmlns:p14="http://schemas.microsoft.com/office/powerpoint/2010/main" val="357628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0" y="1300480"/>
            <a:ext cx="11231563" cy="5123007"/>
          </a:xfrm>
        </p:spPr>
        <p:txBody>
          <a:bodyPr>
            <a:normAutofit/>
          </a:bodyPr>
          <a:lstStyle/>
          <a:p>
            <a:pPr lvl="1"/>
            <a:endParaRPr lang="en-US" sz="2000" dirty="0">
              <a:solidFill>
                <a:srgbClr val="0070C0"/>
              </a:solidFill>
            </a:endParaRPr>
          </a:p>
          <a:p>
            <a:pPr lvl="1"/>
            <a:r>
              <a:rPr lang="en-US" sz="2000" dirty="0">
                <a:effectLst/>
                <a:latin typeface="Arial" panose="020B0604020202020204" pitchFamily="34" charset="0"/>
              </a:rPr>
              <a:t>Replaced with mandatory use of continuous batting order.</a:t>
            </a:r>
            <a:endParaRPr lang="en-US" altLang="en-US" sz="2000" dirty="0"/>
          </a:p>
          <a:p>
            <a:pPr lvl="1"/>
            <a:r>
              <a:rPr lang="en-US" sz="2000" dirty="0">
                <a:effectLst/>
                <a:latin typeface="Arial" panose="020B0604020202020204" pitchFamily="34" charset="0"/>
              </a:rPr>
              <a:t>Continuous batting order is required.  Players may be entered or re-entered defensively at any time</a:t>
            </a:r>
          </a:p>
          <a:p>
            <a:pPr lvl="1"/>
            <a:r>
              <a:rPr lang="en-US" sz="2000" dirty="0">
                <a:latin typeface="Arial" panose="020B0604020202020204" pitchFamily="34" charset="0"/>
              </a:rPr>
              <a:t>If a player is injured, becomes ill, or must leave the game site after the start of the game, the team will skip over him/her when his/her time at bat comes up without penalty. If the injured, ill, or absent player returns, he/she is merely inserted into their original spot in the batting order and the game continues. </a:t>
            </a:r>
          </a:p>
          <a:p>
            <a:pPr lvl="1"/>
            <a:r>
              <a:rPr lang="en-US" sz="2000" dirty="0">
                <a:latin typeface="Arial" panose="020B0604020202020204" pitchFamily="34" charset="0"/>
              </a:rPr>
              <a:t>If a player is unable to complete a plate appearance due to injury, illness or ejection, the next batter in the lineup shall take his/her place at the plate and assume the count of the original batter.</a:t>
            </a:r>
          </a:p>
          <a:p>
            <a:pPr lvl="1"/>
            <a:endParaRPr lang="en-US" altLang="en-US" sz="2000" dirty="0">
              <a:solidFill>
                <a:srgbClr val="0070C0"/>
              </a:solidFill>
            </a:endParaRPr>
          </a:p>
          <a:p>
            <a:pPr lvl="1"/>
            <a:r>
              <a:rPr lang="en-US" altLang="en-US" sz="2000" dirty="0">
                <a:solidFill>
                  <a:srgbClr val="FF0000"/>
                </a:solidFill>
              </a:rPr>
              <a:t>Mandatory play does not apply to Senior League.</a:t>
            </a:r>
          </a:p>
          <a:p>
            <a:pPr lvl="1"/>
            <a:r>
              <a:rPr lang="en-US" sz="2000" dirty="0">
                <a:effectLst/>
                <a:latin typeface="Arial" panose="020B0604020202020204" pitchFamily="34" charset="0"/>
              </a:rPr>
              <a:t>Any player who has been removed for a sub may re-enter in the same position in the batting order. Substitute may not re-enter.</a:t>
            </a:r>
            <a:endParaRPr lang="en-US" altLang="en-US" sz="2000" dirty="0">
              <a:solidFill>
                <a:srgbClr val="0070C0"/>
              </a:solidFill>
            </a:endParaRPr>
          </a:p>
          <a:p>
            <a:pPr marL="457200" lvl="1" indent="0">
              <a:buNone/>
            </a:pPr>
            <a:endParaRPr lang="en-US" altLang="en-US" dirty="0">
              <a:solidFill>
                <a:srgbClr val="FF0000"/>
              </a:solidFill>
            </a:endParaRPr>
          </a:p>
        </p:txBody>
      </p:sp>
      <p:sp>
        <p:nvSpPr>
          <p:cNvPr id="110594" name="Rectangle 2"/>
          <p:cNvSpPr>
            <a:spLocks noGrp="1" noChangeArrowheads="1"/>
          </p:cNvSpPr>
          <p:nvPr>
            <p:ph type="title" idx="4294967295"/>
          </p:nvPr>
        </p:nvSpPr>
        <p:spPr>
          <a:xfrm>
            <a:off x="1739591" y="542887"/>
            <a:ext cx="7953375" cy="989012"/>
          </a:xfrm>
        </p:spPr>
        <p:txBody>
          <a:bodyPr>
            <a:noAutofit/>
          </a:bodyPr>
          <a:lstStyle/>
          <a:p>
            <a:r>
              <a:rPr lang="en-US" altLang="en-US" b="1" dirty="0"/>
              <a:t>2026 District 8 Tournament Rules – </a:t>
            </a:r>
            <a:r>
              <a:rPr lang="en-US" altLang="en-US" sz="2800" b="1" dirty="0">
                <a:solidFill>
                  <a:srgbClr val="FF0000"/>
                </a:solidFill>
              </a:rPr>
              <a:t>Mandatory Play</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374556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57EC-9962-4CD0-92C6-3BB3DC2723F1}"/>
              </a:ext>
            </a:extLst>
          </p:cNvPr>
          <p:cNvSpPr>
            <a:spLocks noGrp="1"/>
          </p:cNvSpPr>
          <p:nvPr>
            <p:ph type="title" idx="4294967295"/>
          </p:nvPr>
        </p:nvSpPr>
        <p:spPr>
          <a:xfrm>
            <a:off x="1109133" y="134409"/>
            <a:ext cx="8672513" cy="1054100"/>
          </a:xfrm>
        </p:spPr>
        <p:txBody>
          <a:bodyPr>
            <a:normAutofit fontScale="90000"/>
          </a:bodyPr>
          <a:lstStyle/>
          <a:p>
            <a:r>
              <a:rPr lang="en-US" altLang="en-US" b="1" dirty="0"/>
              <a:t>2026 District 8 Tournament Rules –</a:t>
            </a:r>
            <a:br>
              <a:rPr lang="en-US" dirty="0"/>
            </a:br>
            <a:r>
              <a:rPr lang="en-US" dirty="0"/>
              <a:t>Number of Players</a:t>
            </a:r>
          </a:p>
        </p:txBody>
      </p:sp>
      <p:sp>
        <p:nvSpPr>
          <p:cNvPr id="12" name="Content Placeholder 2">
            <a:extLst>
              <a:ext uri="{FF2B5EF4-FFF2-40B4-BE49-F238E27FC236}">
                <a16:creationId xmlns:a16="http://schemas.microsoft.com/office/drawing/2014/main" id="{B9A83827-5AE7-4DD2-BCD5-BCD3B56886C1}"/>
              </a:ext>
            </a:extLst>
          </p:cNvPr>
          <p:cNvSpPr>
            <a:spLocks noGrp="1"/>
          </p:cNvSpPr>
          <p:nvPr>
            <p:ph idx="4294967295"/>
          </p:nvPr>
        </p:nvSpPr>
        <p:spPr>
          <a:xfrm>
            <a:off x="838200" y="1817159"/>
            <a:ext cx="10515600" cy="4138613"/>
          </a:xfrm>
        </p:spPr>
        <p:txBody>
          <a:bodyPr>
            <a:normAutofit fontScale="62500" lnSpcReduction="20000"/>
          </a:bodyPr>
          <a:lstStyle/>
          <a:p>
            <a:pPr marL="0" indent="0">
              <a:buNone/>
            </a:pPr>
            <a:r>
              <a:rPr lang="en-US" dirty="0"/>
              <a:t>Teams MUST have 12 Players or DA approval to carry less!</a:t>
            </a:r>
          </a:p>
          <a:p>
            <a:pPr marL="0" indent="0">
              <a:buNone/>
            </a:pPr>
            <a:endParaRPr lang="en-US" b="1" dirty="0">
              <a:solidFill>
                <a:srgbClr val="FF0000"/>
              </a:solidFill>
            </a:endParaRPr>
          </a:p>
          <a:p>
            <a:pPr marL="0" indent="0">
              <a:buNone/>
            </a:pPr>
            <a:r>
              <a:rPr lang="en-US" b="1" dirty="0">
                <a:solidFill>
                  <a:srgbClr val="FF0000"/>
                </a:solidFill>
              </a:rPr>
              <a:t>First Game </a:t>
            </a:r>
            <a:r>
              <a:rPr lang="en-US" b="1" dirty="0"/>
              <a:t>– </a:t>
            </a:r>
          </a:p>
          <a:p>
            <a:pPr marL="0" indent="0">
              <a:buNone/>
            </a:pPr>
            <a:r>
              <a:rPr lang="en-US" dirty="0"/>
              <a:t>12 players should be in attendance (when the affidavit becomes official). If a player is missing for illness or other justifiable reason</a:t>
            </a:r>
            <a:r>
              <a:rPr lang="en-US" dirty="0">
                <a:solidFill>
                  <a:srgbClr val="FF0000"/>
                </a:solidFill>
              </a:rPr>
              <a:t>, play on</a:t>
            </a:r>
            <a:r>
              <a:rPr lang="en-US" dirty="0"/>
              <a:t>. </a:t>
            </a:r>
            <a:endParaRPr lang="en-US" b="1" dirty="0"/>
          </a:p>
          <a:p>
            <a:pPr marL="0" indent="0">
              <a:buNone/>
            </a:pPr>
            <a:r>
              <a:rPr lang="en-US" dirty="0">
                <a:solidFill>
                  <a:srgbClr val="FF0000"/>
                </a:solidFill>
              </a:rPr>
              <a:t>If any players have been removed from the roster (crossed out) – DA or TD must call the protest line.</a:t>
            </a:r>
          </a:p>
          <a:p>
            <a:pPr marL="0" indent="0">
              <a:buNone/>
            </a:pPr>
            <a:endParaRPr lang="en-US" dirty="0"/>
          </a:p>
          <a:p>
            <a:pPr marL="0" indent="0">
              <a:buNone/>
            </a:pPr>
            <a:r>
              <a:rPr lang="en-US" dirty="0"/>
              <a:t>Teams must have at least 9 players to start the game</a:t>
            </a:r>
          </a:p>
          <a:p>
            <a:pPr marL="457200" lvl="1" indent="0">
              <a:buNone/>
            </a:pPr>
            <a:r>
              <a:rPr lang="en-US" i="1" dirty="0"/>
              <a:t>The game is considered started at the plate meeting</a:t>
            </a:r>
          </a:p>
          <a:p>
            <a:pPr marL="0" indent="0">
              <a:buNone/>
            </a:pPr>
            <a:endParaRPr lang="en-US" dirty="0"/>
          </a:p>
          <a:p>
            <a:pPr marL="0" indent="0">
              <a:buNone/>
            </a:pPr>
            <a:r>
              <a:rPr lang="en-US" dirty="0"/>
              <a:t>Teams must have at least 9 players to continue the game</a:t>
            </a:r>
          </a:p>
          <a:p>
            <a:pPr marL="0" indent="0">
              <a:buNone/>
            </a:pPr>
            <a:endParaRPr lang="en-US" dirty="0"/>
          </a:p>
          <a:p>
            <a:pPr marL="0" indent="0">
              <a:buNone/>
            </a:pPr>
            <a:r>
              <a:rPr lang="en-US" dirty="0"/>
              <a:t>If, at any time, a team has less than 9 players, the game will cease and be referred to the tournament committee.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9746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479502" y="1792288"/>
            <a:ext cx="10752061" cy="4508151"/>
          </a:xfrm>
        </p:spPr>
        <p:txBody>
          <a:bodyPr>
            <a:normAutofit/>
          </a:bodyPr>
          <a:lstStyle/>
          <a:p>
            <a:pPr eaLnBrk="1" hangingPunct="1"/>
            <a:r>
              <a:rPr lang="en-US" altLang="en-US" sz="2400" dirty="0"/>
              <a:t>Regular Season Uniforms may be worn as Tournament Uniforms.</a:t>
            </a:r>
          </a:p>
          <a:p>
            <a:pPr eaLnBrk="1" hangingPunct="1"/>
            <a:r>
              <a:rPr lang="en-US" altLang="en-US" sz="2400" dirty="0"/>
              <a:t>The Little League Official Shoulder Patch must be affixed to the upper left sleeve or centered on left chest on sleeveless uniform shirt in all division of play and </a:t>
            </a:r>
            <a:r>
              <a:rPr lang="en-US" altLang="en-US" sz="2400" i="1" dirty="0"/>
              <a:t>may not be sublimated or screen-printed.</a:t>
            </a:r>
          </a:p>
          <a:p>
            <a:pPr eaLnBrk="1" hangingPunct="1"/>
            <a:r>
              <a:rPr lang="en-US" altLang="en-US" sz="2400" dirty="0"/>
              <a:t>No part of the uniform shall include a pattern that imitates or suggests the shape of a softball/baseball.</a:t>
            </a:r>
          </a:p>
          <a:p>
            <a:pPr eaLnBrk="1" hangingPunct="1"/>
            <a:r>
              <a:rPr lang="en-US" altLang="en-US" sz="2400" dirty="0"/>
              <a:t>All sleeves, on pitchers, do not need to be covered if one solid color and not white or gray. Can be worn on one or both arms and can be different colors</a:t>
            </a:r>
          </a:p>
          <a:p>
            <a:r>
              <a:rPr lang="en-US" altLang="en-US" sz="2400" dirty="0"/>
              <a:t>Pitcher cannot wear wrist bands (a wrist band play calling card is permitted on the non-pitching arm so long as it is of a solid, single color: black, white, gray, or uniform color.  Play calling cards cannot be affixed to the belt).</a:t>
            </a:r>
          </a:p>
          <a:p>
            <a:pPr eaLnBrk="1" hangingPunct="1"/>
            <a:endParaRPr lang="en-US" altLang="en-US" dirty="0"/>
          </a:p>
        </p:txBody>
      </p:sp>
      <p:sp>
        <p:nvSpPr>
          <p:cNvPr id="110594" name="Rectangle 2"/>
          <p:cNvSpPr>
            <a:spLocks noGrp="1" noChangeArrowheads="1"/>
          </p:cNvSpPr>
          <p:nvPr>
            <p:ph type="title" idx="4294967295"/>
          </p:nvPr>
        </p:nvSpPr>
        <p:spPr>
          <a:xfrm>
            <a:off x="1806498" y="287106"/>
            <a:ext cx="7953375" cy="1189037"/>
          </a:xfrm>
        </p:spPr>
        <p:txBody>
          <a:bodyPr>
            <a:noAutofit/>
          </a:bodyPr>
          <a:lstStyle/>
          <a:p>
            <a:pPr algn="ctr" eaLnBrk="1" hangingPunct="1"/>
            <a:r>
              <a:rPr lang="en-US" altLang="en-US" b="1" dirty="0"/>
              <a:t>2026 District 8 Tournament Rules – </a:t>
            </a:r>
            <a:r>
              <a:rPr lang="en-US" altLang="en-US" sz="2800" b="1" dirty="0">
                <a:solidFill>
                  <a:srgbClr val="FF0000"/>
                </a:solidFill>
              </a:rPr>
              <a:t>Uniforms</a:t>
            </a:r>
          </a:p>
        </p:txBody>
      </p:sp>
    </p:spTree>
    <p:extLst>
      <p:ext uri="{BB962C8B-B14F-4D97-AF65-F5344CB8AC3E}">
        <p14:creationId xmlns:p14="http://schemas.microsoft.com/office/powerpoint/2010/main" val="1489053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5903</TotalTime>
  <Words>4629</Words>
  <Application>Microsoft Office PowerPoint</Application>
  <PresentationFormat>Widescreen</PresentationFormat>
  <Paragraphs>419</Paragraphs>
  <Slides>36</Slides>
  <Notes>32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3" baseType="lpstr">
      <vt:lpstr>Arial</vt:lpstr>
      <vt:lpstr>Calibri</vt:lpstr>
      <vt:lpstr>Calibri (Body)</vt:lpstr>
      <vt:lpstr>Calibri Light</vt:lpstr>
      <vt:lpstr>Office Theme</vt:lpstr>
      <vt:lpstr>Packager Shell Object</vt:lpstr>
      <vt:lpstr>Acrobat Document</vt:lpstr>
      <vt:lpstr>PowerPoint Presentation</vt:lpstr>
      <vt:lpstr>2026 District 8 Tournament Rules  </vt:lpstr>
      <vt:lpstr>2026 District 8 Tournament Rules  </vt:lpstr>
      <vt:lpstr>2026 District 8 Tournament Rules Diamond Leader Training</vt:lpstr>
      <vt:lpstr>2026 District 8 Tournament Rules Abuse Awareness Training</vt:lpstr>
      <vt:lpstr>2026 District 8 Tournament Rules Significant Updates  </vt:lpstr>
      <vt:lpstr>2026 District 8 Tournament Rules – Mandatory Play </vt:lpstr>
      <vt:lpstr>2026 District 8 Tournament Rules – Number of Players</vt:lpstr>
      <vt:lpstr>2026 District 8 Tournament Rules – Uniforms</vt:lpstr>
      <vt:lpstr>2026 District 8 Tournament Rules –  Other Rules </vt:lpstr>
      <vt:lpstr>2026 District 8 Tournament Rules –  Run Rules</vt:lpstr>
      <vt:lpstr>2026 District 8 Tournament Rules –  Tie Games</vt:lpstr>
      <vt:lpstr>2026 District 8 Tournament Rules – Between Innings</vt:lpstr>
      <vt:lpstr>2026 District 8 Tournament Rules – Clarifying The Penalty</vt:lpstr>
      <vt:lpstr>2026 District 8 Tournament Rules – Equipment Checks</vt:lpstr>
      <vt:lpstr> 2026 District 8 Tournament Rules –  Helmets </vt:lpstr>
      <vt:lpstr>2026 District 8 Tournament Rules –</vt:lpstr>
      <vt:lpstr>2026 District 8 Tournament Rules –  Baseball Bat Rules </vt:lpstr>
      <vt:lpstr>2026 District 8 Tournament Rules –  Softball Bat Rules </vt:lpstr>
      <vt:lpstr>2026 District 8 Tournament Rules – Runners Explained </vt:lpstr>
      <vt:lpstr>2026 District 8 Tournament Rules –  Rule 6.02 (Foot-in-Box Rule) </vt:lpstr>
      <vt:lpstr>2026 District 8 Tournament Rules –  Rule 6.08 Intentional Walk Rule </vt:lpstr>
      <vt:lpstr>2026 District 8 Tournament Rules –  Rule 7 - Base Awards </vt:lpstr>
      <vt:lpstr>2026 District 8 Tournament Rules –  Rule 8 Pitching (Baseball) </vt:lpstr>
      <vt:lpstr>2026 District 8 Tournament Rules –  Rule 8 Pitching (Softball) </vt:lpstr>
      <vt:lpstr>2026 District 8 Tournament Rules –  Rule 8 Pitching (Softball) </vt:lpstr>
      <vt:lpstr>2026 District 8 Tournament Rules – Appeal</vt:lpstr>
      <vt:lpstr>2026 District 8 Tournament Rules – Proper procedure for Protest</vt:lpstr>
      <vt:lpstr>2026 District 8 Tournament Rules – Proper procedure for Protest</vt:lpstr>
      <vt:lpstr>2026 District 8 Tournament Rules –  Curfew</vt:lpstr>
      <vt:lpstr>2026 District 8 Tournament Rules – Lightning Safety</vt:lpstr>
      <vt:lpstr>2026 District 8 Tournament Rules – FAQ</vt:lpstr>
      <vt:lpstr>2026 District 8 Tournament Rules – Contact Information</vt:lpstr>
      <vt:lpstr>2026 District 8 Tournament Rules – Backup</vt:lpstr>
      <vt:lpstr>PowerPoint Presentation</vt:lpstr>
      <vt:lpstr>Files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Tournament Rule Changes</dc:title>
  <dc:creator>Robin Murray</dc:creator>
  <cp:lastModifiedBy>John Hildreth</cp:lastModifiedBy>
  <cp:revision>277</cp:revision>
  <dcterms:created xsi:type="dcterms:W3CDTF">2016-06-11T04:07:11Z</dcterms:created>
  <dcterms:modified xsi:type="dcterms:W3CDTF">2026-06-13T14:31:12Z</dcterms:modified>
</cp:coreProperties>
</file>